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theme/themeOverride12.xml" ContentType="application/vnd.openxmlformats-officedocument.themeOverride+xml"/>
  <Override PartName="/ppt/theme/themeOverride30.xml" ContentType="application/vnd.openxmlformats-officedocument.themeOverr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theme/themeOverride5.xml" ContentType="application/vnd.openxmlformats-officedocument.themeOverr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theme/themeOverride1.xml" ContentType="application/vnd.openxmlformats-officedocument.themeOverr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theme/themeOverride39.xml" ContentType="application/vnd.openxmlformats-officedocument.themeOverride+xml"/>
  <Override PartName="/ppt/theme/themeOverride17.xml" ContentType="application/vnd.openxmlformats-officedocument.themeOverride+xml"/>
  <Override PartName="/ppt/theme/themeOverride28.xml" ContentType="application/vnd.openxmlformats-officedocument.themeOverride+xml"/>
  <Override PartName="/ppt/theme/themeOverride46.xml" ContentType="application/vnd.openxmlformats-officedocument.themeOverride+xml"/>
  <Override PartName="/ppt/theme/themeOverride15.xml" ContentType="application/vnd.openxmlformats-officedocument.themeOverride+xml"/>
  <Override PartName="/ppt/theme/themeOverride24.xml" ContentType="application/vnd.openxmlformats-officedocument.themeOverride+xml"/>
  <Override PartName="/ppt/theme/themeOverride26.xml" ContentType="application/vnd.openxmlformats-officedocument.themeOverride+xml"/>
  <Override PartName="/ppt/theme/themeOverride35.xml" ContentType="application/vnd.openxmlformats-officedocument.themeOverride+xml"/>
  <Override PartName="/ppt/theme/themeOverride44.xml" ContentType="application/vnd.openxmlformats-officedocument.themeOverr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theme/themeOverride13.xml" ContentType="application/vnd.openxmlformats-officedocument.themeOverride+xml"/>
  <Override PartName="/ppt/theme/themeOverride22.xml" ContentType="application/vnd.openxmlformats-officedocument.themeOverride+xml"/>
  <Override PartName="/ppt/theme/themeOverride33.xml" ContentType="application/vnd.openxmlformats-officedocument.themeOverride+xml"/>
  <Override PartName="/ppt/theme/themeOverride42.xml" ContentType="application/vnd.openxmlformats-officedocument.themeOverr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Default Extension="png" ContentType="image/png"/>
  <Override PartName="/ppt/theme/themeOverride8.xml" ContentType="application/vnd.openxmlformats-officedocument.themeOverride+xml"/>
  <Override PartName="/ppt/theme/themeOverride11.xml" ContentType="application/vnd.openxmlformats-officedocument.themeOverride+xml"/>
  <Override PartName="/ppt/theme/themeOverride20.xml" ContentType="application/vnd.openxmlformats-officedocument.themeOverride+xml"/>
  <Override PartName="/ppt/theme/themeOverride31.xml" ContentType="application/vnd.openxmlformats-officedocument.themeOverride+xml"/>
  <Override PartName="/ppt/theme/themeOverride40.xml" ContentType="application/vnd.openxmlformats-officedocument.themeOverr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theme/themeOverride6.xml" ContentType="application/vnd.openxmlformats-officedocument.themeOverr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Override PartName="/ppt/theme/themeOverride4.xml" ContentType="application/vnd.openxmlformats-officedocument.themeOverr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theme/themeOverride2.xml" ContentType="application/vnd.openxmlformats-officedocument.themeOverr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theme/themeOverride29.xml" ContentType="application/vnd.openxmlformats-officedocument.themeOverride+xml"/>
  <Override PartName="/ppt/theme/themeOverride38.xml" ContentType="application/vnd.openxmlformats-officedocument.themeOverride+xml"/>
  <Override PartName="/ppt/theme/themeOverride47.xml" ContentType="application/vnd.openxmlformats-officedocument.themeOverride+xml"/>
  <Override PartName="/ppt/theme/themeOverride49.xml" ContentType="application/vnd.openxmlformats-officedocument.themeOverride+xml"/>
  <Override PartName="/ppt/slideLayouts/slideLayout10.xml" ContentType="application/vnd.openxmlformats-officedocument.presentationml.slideLayout+xml"/>
  <Override PartName="/ppt/theme/themeOverride18.xml" ContentType="application/vnd.openxmlformats-officedocument.themeOverride+xml"/>
  <Override PartName="/ppt/theme/themeOverride27.xml" ContentType="application/vnd.openxmlformats-officedocument.themeOverride+xml"/>
  <Override PartName="/ppt/theme/themeOverride36.xml" ContentType="application/vnd.openxmlformats-officedocument.themeOverride+xml"/>
  <Override PartName="/ppt/theme/themeOverride45.xml" ContentType="application/vnd.openxmlformats-officedocument.themeOverride+xml"/>
  <Override PartName="/ppt/theme/themeOverride16.xml" ContentType="application/vnd.openxmlformats-officedocument.themeOverride+xml"/>
  <Override PartName="/ppt/theme/themeOverride25.xml" ContentType="application/vnd.openxmlformats-officedocument.themeOverride+xml"/>
  <Override PartName="/ppt/theme/themeOverride34.xml" ContentType="application/vnd.openxmlformats-officedocument.themeOverride+xml"/>
  <Override PartName="/ppt/theme/themeOverride43.xml" ContentType="application/vnd.openxmlformats-officedocument.themeOverride+xml"/>
  <Override PartName="/ppt/slides/slide8.xml" ContentType="application/vnd.openxmlformats-officedocument.presentationml.slide+xml"/>
  <Override PartName="/ppt/slides/slide49.xml" ContentType="application/vnd.openxmlformats-officedocument.presentationml.slide+xml"/>
  <Override PartName="/ppt/theme/themeOverride9.xml" ContentType="application/vnd.openxmlformats-officedocument.themeOverride+xml"/>
  <Override PartName="/ppt/theme/themeOverride14.xml" ContentType="application/vnd.openxmlformats-officedocument.themeOverride+xml"/>
  <Override PartName="/ppt/theme/themeOverride23.xml" ContentType="application/vnd.openxmlformats-officedocument.themeOverride+xml"/>
  <Override PartName="/ppt/theme/themeOverride32.xml" ContentType="application/vnd.openxmlformats-officedocument.themeOverride+xml"/>
  <Override PartName="/ppt/theme/themeOverride41.xml" ContentType="application/vnd.openxmlformats-officedocument.themeOverr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theme/themeOverride7.xml" ContentType="application/vnd.openxmlformats-officedocument.themeOverride+xml"/>
  <Override PartName="/ppt/theme/themeOverride21.xml" ContentType="application/vnd.openxmlformats-officedocument.themeOverride+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Override10.xml" ContentType="application/vnd.openxmlformats-officedocument.themeOverr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theme/themeOverride3.xml" ContentType="application/vnd.openxmlformats-officedocument.themeOverr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theme/themeOverride19.xml" ContentType="application/vnd.openxmlformats-officedocument.themeOverride+xml"/>
  <Override PartName="/ppt/theme/themeOverride48.xml" ContentType="application/vnd.openxmlformats-officedocument.themeOverride+xml"/>
  <Override PartName="/ppt/theme/themeOverride37.xml" ContentType="application/vnd.openxmlformats-officedocument.themeOverr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58"/>
  </p:notesMasterIdLst>
  <p:sldIdLst>
    <p:sldId id="265" r:id="rId2"/>
    <p:sldId id="307" r:id="rId3"/>
    <p:sldId id="308" r:id="rId4"/>
    <p:sldId id="267" r:id="rId5"/>
    <p:sldId id="268" r:id="rId6"/>
    <p:sldId id="272" r:id="rId7"/>
    <p:sldId id="273" r:id="rId8"/>
    <p:sldId id="289" r:id="rId9"/>
    <p:sldId id="288" r:id="rId10"/>
    <p:sldId id="326" r:id="rId11"/>
    <p:sldId id="274" r:id="rId12"/>
    <p:sldId id="275" r:id="rId13"/>
    <p:sldId id="279" r:id="rId14"/>
    <p:sldId id="276" r:id="rId15"/>
    <p:sldId id="290" r:id="rId16"/>
    <p:sldId id="292" r:id="rId17"/>
    <p:sldId id="293" r:id="rId18"/>
    <p:sldId id="277" r:id="rId19"/>
    <p:sldId id="280" r:id="rId20"/>
    <p:sldId id="278" r:id="rId21"/>
    <p:sldId id="281" r:id="rId22"/>
    <p:sldId id="282" r:id="rId23"/>
    <p:sldId id="287" r:id="rId24"/>
    <p:sldId id="321" r:id="rId25"/>
    <p:sldId id="328" r:id="rId26"/>
    <p:sldId id="298" r:id="rId27"/>
    <p:sldId id="312" r:id="rId28"/>
    <p:sldId id="319" r:id="rId29"/>
    <p:sldId id="313" r:id="rId30"/>
    <p:sldId id="314" r:id="rId31"/>
    <p:sldId id="315" r:id="rId32"/>
    <p:sldId id="316" r:id="rId33"/>
    <p:sldId id="317" r:id="rId34"/>
    <p:sldId id="318" r:id="rId35"/>
    <p:sldId id="311" r:id="rId36"/>
    <p:sldId id="309" r:id="rId37"/>
    <p:sldId id="320" r:id="rId38"/>
    <p:sldId id="297" r:id="rId39"/>
    <p:sldId id="299" r:id="rId40"/>
    <p:sldId id="296" r:id="rId41"/>
    <p:sldId id="300" r:id="rId42"/>
    <p:sldId id="301" r:id="rId43"/>
    <p:sldId id="306" r:id="rId44"/>
    <p:sldId id="302" r:id="rId45"/>
    <p:sldId id="305" r:id="rId46"/>
    <p:sldId id="303" r:id="rId47"/>
    <p:sldId id="304" r:id="rId48"/>
    <p:sldId id="323" r:id="rId49"/>
    <p:sldId id="324" r:id="rId50"/>
    <p:sldId id="325" r:id="rId51"/>
    <p:sldId id="295" r:id="rId52"/>
    <p:sldId id="329" r:id="rId53"/>
    <p:sldId id="327" r:id="rId54"/>
    <p:sldId id="322" r:id="rId55"/>
    <p:sldId id="294" r:id="rId56"/>
    <p:sldId id="286" r:id="rId5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3478" autoAdjust="0"/>
  </p:normalViewPr>
  <p:slideViewPr>
    <p:cSldViewPr snapToGrid="0">
      <p:cViewPr>
        <p:scale>
          <a:sx n="100" d="100"/>
          <a:sy n="100" d="100"/>
        </p:scale>
        <p:origin x="-702" y="-312"/>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lumMod val="75000"/>
          </a:scheme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8.xml"/><Relationship Id="rId1" Type="http://schemas.openxmlformats.org/officeDocument/2006/relationships/themeOverride" Target="../theme/themeOverride6.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8.xml"/><Relationship Id="rId1" Type="http://schemas.openxmlformats.org/officeDocument/2006/relationships/themeOverride" Target="../theme/themeOverride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8.xml"/><Relationship Id="rId1" Type="http://schemas.openxmlformats.org/officeDocument/2006/relationships/themeOverride" Target="../theme/themeOverride8.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8.xml"/><Relationship Id="rId1" Type="http://schemas.openxmlformats.org/officeDocument/2006/relationships/themeOverride" Target="../theme/themeOverride9.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11.xml"/><Relationship Id="rId1" Type="http://schemas.openxmlformats.org/officeDocument/2006/relationships/themeOverride" Target="../theme/themeOverride10.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11.xml"/><Relationship Id="rId1" Type="http://schemas.openxmlformats.org/officeDocument/2006/relationships/themeOverride" Target="../theme/themeOverride11.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11.xml"/><Relationship Id="rId1" Type="http://schemas.openxmlformats.org/officeDocument/2006/relationships/themeOverride" Target="../theme/themeOverride12.xml"/><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11.xml"/><Relationship Id="rId1" Type="http://schemas.openxmlformats.org/officeDocument/2006/relationships/themeOverride" Target="../theme/themeOverride13.xml"/><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slideLayout" Target="../slideLayouts/slideLayout8.xml"/><Relationship Id="rId1" Type="http://schemas.openxmlformats.org/officeDocument/2006/relationships/themeOverride" Target="../theme/themeOverride14.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3.png"/><Relationship Id="rId2" Type="http://schemas.openxmlformats.org/officeDocument/2006/relationships/slideLayout" Target="../slideLayouts/slideLayout11.xml"/><Relationship Id="rId1" Type="http://schemas.openxmlformats.org/officeDocument/2006/relationships/themeOverride" Target="../theme/themeOverride15.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7.png"/><Relationship Id="rId2" Type="http://schemas.openxmlformats.org/officeDocument/2006/relationships/slideLayout" Target="../slideLayouts/slideLayout11.xml"/><Relationship Id="rId1" Type="http://schemas.openxmlformats.org/officeDocument/2006/relationships/themeOverride" Target="../theme/themeOverride16.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2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slideLayout" Target="../slideLayouts/slideLayout9.xml"/><Relationship Id="rId1" Type="http://schemas.openxmlformats.org/officeDocument/2006/relationships/themeOverride" Target="../theme/themeOverride17.xml"/><Relationship Id="rId4" Type="http://schemas.openxmlformats.org/officeDocument/2006/relationships/image" Target="../media/image39.png"/></Relationships>
</file>

<file path=ppt/slides/_rels/slide2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slideLayout" Target="../slideLayouts/slideLayout9.xml"/><Relationship Id="rId1" Type="http://schemas.openxmlformats.org/officeDocument/2006/relationships/themeOverride" Target="../theme/themeOverride18.xml"/><Relationship Id="rId4" Type="http://schemas.openxmlformats.org/officeDocument/2006/relationships/image" Target="../media/image41.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hemeOverride" Target="../theme/themeOverride19.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slideLayout" Target="../slideLayouts/slideLayout9.xml"/><Relationship Id="rId1" Type="http://schemas.openxmlformats.org/officeDocument/2006/relationships/themeOverride" Target="../theme/themeOverride20.xml"/></Relationships>
</file>

<file path=ppt/slides/_rels/slide2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slideLayout" Target="../slideLayouts/slideLayout9.xml"/><Relationship Id="rId1" Type="http://schemas.openxmlformats.org/officeDocument/2006/relationships/themeOverride" Target="../theme/themeOverride21.xml"/></Relationships>
</file>

<file path=ppt/slides/_rels/slide2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slideLayout" Target="../slideLayouts/slideLayout9.xml"/><Relationship Id="rId1" Type="http://schemas.openxmlformats.org/officeDocument/2006/relationships/themeOverride" Target="../theme/themeOverride22.xml"/><Relationship Id="rId4" Type="http://schemas.openxmlformats.org/officeDocument/2006/relationships/image" Target="../media/image45.png"/></Relationships>
</file>

<file path=ppt/slides/_rels/slide2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slideLayout" Target="../slideLayouts/slideLayout9.xml"/><Relationship Id="rId1" Type="http://schemas.openxmlformats.org/officeDocument/2006/relationships/themeOverride" Target="../theme/themeOverride2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slideLayout" Target="../slideLayouts/slideLayout9.xml"/><Relationship Id="rId1" Type="http://schemas.openxmlformats.org/officeDocument/2006/relationships/themeOverride" Target="../theme/themeOverride24.xml"/></Relationships>
</file>

<file path=ppt/slides/_rels/slide3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slideLayout" Target="../slideLayouts/slideLayout9.xml"/><Relationship Id="rId1" Type="http://schemas.openxmlformats.org/officeDocument/2006/relationships/themeOverride" Target="../theme/themeOverride25.xml"/></Relationships>
</file>

<file path=ppt/slides/_rels/slide3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slideLayout" Target="../slideLayouts/slideLayout9.xml"/><Relationship Id="rId1" Type="http://schemas.openxmlformats.org/officeDocument/2006/relationships/themeOverride" Target="../theme/themeOverride26.xml"/></Relationships>
</file>

<file path=ppt/slides/_rels/slide3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slideLayout" Target="../slideLayouts/slideLayout9.xml"/><Relationship Id="rId1" Type="http://schemas.openxmlformats.org/officeDocument/2006/relationships/themeOverride" Target="../theme/themeOverride27.xml"/></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slideLayout" Target="../slideLayouts/slideLayout9.xml"/><Relationship Id="rId1" Type="http://schemas.openxmlformats.org/officeDocument/2006/relationships/themeOverride" Target="../theme/themeOverride28.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hemeOverride" Target="../theme/themeOverride29.xml"/></Relationships>
</file>

<file path=ppt/slides/_rels/slide36.xml.rels><?xml version="1.0" encoding="UTF-8" standalone="yes"?>
<Relationships xmlns="http://schemas.openxmlformats.org/package/2006/relationships"><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slideLayout" Target="../slideLayouts/slideLayout9.xml"/><Relationship Id="rId1" Type="http://schemas.openxmlformats.org/officeDocument/2006/relationships/themeOverride" Target="../theme/themeOverride30.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3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slideLayout" Target="../slideLayouts/slideLayout9.xml"/><Relationship Id="rId1" Type="http://schemas.openxmlformats.org/officeDocument/2006/relationships/themeOverride" Target="../theme/themeOverride31.xml"/><Relationship Id="rId5" Type="http://schemas.openxmlformats.org/officeDocument/2006/relationships/image" Target="../media/image60.png"/><Relationship Id="rId4" Type="http://schemas.openxmlformats.org/officeDocument/2006/relationships/image" Target="../media/image59.png"/></Relationships>
</file>

<file path=ppt/slides/_rels/slide3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slideLayout" Target="../slideLayouts/slideLayout9.xml"/><Relationship Id="rId1" Type="http://schemas.openxmlformats.org/officeDocument/2006/relationships/themeOverride" Target="../theme/themeOverride32.xml"/><Relationship Id="rId4" Type="http://schemas.openxmlformats.org/officeDocument/2006/relationships/image" Target="../media/image6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slideLayout" Target="../slideLayouts/slideLayout9.xml"/><Relationship Id="rId1" Type="http://schemas.openxmlformats.org/officeDocument/2006/relationships/themeOverride" Target="../theme/themeOverride33.xml"/><Relationship Id="rId4" Type="http://schemas.openxmlformats.org/officeDocument/2006/relationships/image" Target="../media/image64.png"/></Relationships>
</file>

<file path=ppt/slides/_rels/slide41.xml.rels><?xml version="1.0" encoding="UTF-8" standalone="yes"?>
<Relationships xmlns="http://schemas.openxmlformats.org/package/2006/relationships"><Relationship Id="rId3" Type="http://schemas.openxmlformats.org/officeDocument/2006/relationships/image" Target="../media/image65.png"/><Relationship Id="rId7" Type="http://schemas.openxmlformats.org/officeDocument/2006/relationships/image" Target="../media/image69.png"/><Relationship Id="rId2" Type="http://schemas.openxmlformats.org/officeDocument/2006/relationships/slideLayout" Target="../slideLayouts/slideLayout9.xml"/><Relationship Id="rId1" Type="http://schemas.openxmlformats.org/officeDocument/2006/relationships/themeOverride" Target="../theme/themeOverride34.xml"/><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s>
</file>

<file path=ppt/slides/_rels/slide4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slideLayout" Target="../slideLayouts/slideLayout9.xml"/><Relationship Id="rId1" Type="http://schemas.openxmlformats.org/officeDocument/2006/relationships/themeOverride" Target="../theme/themeOverride35.xml"/></Relationships>
</file>

<file path=ppt/slides/_rels/slide4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slideLayout" Target="../slideLayouts/slideLayout9.xml"/><Relationship Id="rId1" Type="http://schemas.openxmlformats.org/officeDocument/2006/relationships/themeOverride" Target="../theme/themeOverride36.xml"/></Relationships>
</file>

<file path=ppt/slides/_rels/slide44.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slideLayout" Target="../slideLayouts/slideLayout9.xml"/><Relationship Id="rId1" Type="http://schemas.openxmlformats.org/officeDocument/2006/relationships/themeOverride" Target="../theme/themeOverride37.xml"/></Relationships>
</file>

<file path=ppt/slides/_rels/slide45.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slideLayout" Target="../slideLayouts/slideLayout9.xml"/><Relationship Id="rId1" Type="http://schemas.openxmlformats.org/officeDocument/2006/relationships/themeOverride" Target="../theme/themeOverride38.xml"/></Relationships>
</file>

<file path=ppt/slides/_rels/slide46.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slideLayout" Target="../slideLayouts/slideLayout9.xml"/><Relationship Id="rId1" Type="http://schemas.openxmlformats.org/officeDocument/2006/relationships/themeOverride" Target="../theme/themeOverride39.xml"/><Relationship Id="rId5" Type="http://schemas.openxmlformats.org/officeDocument/2006/relationships/image" Target="../media/image76.png"/><Relationship Id="rId4" Type="http://schemas.openxmlformats.org/officeDocument/2006/relationships/image" Target="../media/image75.png"/></Relationships>
</file>

<file path=ppt/slides/_rels/slide4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slideLayout" Target="../slideLayouts/slideLayout9.xml"/><Relationship Id="rId1" Type="http://schemas.openxmlformats.org/officeDocument/2006/relationships/themeOverride" Target="../theme/themeOverride40.xml"/></Relationships>
</file>

<file path=ppt/slides/_rels/slide48.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slideLayout" Target="../slideLayouts/slideLayout9.xml"/><Relationship Id="rId1" Type="http://schemas.openxmlformats.org/officeDocument/2006/relationships/themeOverride" Target="../theme/themeOverride41.xml"/></Relationships>
</file>

<file path=ppt/slides/_rels/slide49.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slideLayout" Target="../slideLayouts/slideLayout9.xml"/><Relationship Id="rId1" Type="http://schemas.openxmlformats.org/officeDocument/2006/relationships/themeOverride" Target="../theme/themeOverride4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50.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slideLayout" Target="../slideLayouts/slideLayout9.xml"/><Relationship Id="rId1" Type="http://schemas.openxmlformats.org/officeDocument/2006/relationships/themeOverride" Target="../theme/themeOverride43.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44.xml"/></Relationships>
</file>

<file path=ppt/slides/_rels/slide52.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slideLayout" Target="../slideLayouts/slideLayout11.xml"/><Relationship Id="rId1" Type="http://schemas.openxmlformats.org/officeDocument/2006/relationships/themeOverride" Target="../theme/themeOverride45.xml"/></Relationships>
</file>

<file path=ppt/slides/_rels/slide53.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slideLayout" Target="../slideLayouts/slideLayout8.xml"/><Relationship Id="rId1" Type="http://schemas.openxmlformats.org/officeDocument/2006/relationships/themeOverride" Target="../theme/themeOverride46.xml"/></Relationships>
</file>

<file path=ppt/slides/_rels/slide54.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slideLayout" Target="../slideLayouts/slideLayout9.xml"/><Relationship Id="rId1" Type="http://schemas.openxmlformats.org/officeDocument/2006/relationships/themeOverride" Target="../theme/themeOverride47.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hemeOverride" Target="../theme/themeOverride48.xml"/></Relationships>
</file>

<file path=ppt/slides/_rels/slide56.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slideLayout" Target="../slideLayouts/slideLayout8.xml"/><Relationship Id="rId1" Type="http://schemas.openxmlformats.org/officeDocument/2006/relationships/themeOverride" Target="../theme/themeOverride49.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3.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hemeOverride" Target="../theme/themeOverride4.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1700" y="2150824"/>
            <a:ext cx="8520600" cy="841800"/>
          </a:xfrm>
          <a:solidFill>
            <a:schemeClr val="tx1"/>
          </a:solidFill>
          <a:ln w="38100">
            <a:solidFill>
              <a:srgbClr val="FFFFFF"/>
            </a:solidFill>
          </a:ln>
        </p:spPr>
        <p:txBody>
          <a:bodyPr>
            <a:normAutofit/>
          </a:bodyPr>
          <a:lstStyle/>
          <a:p>
            <a:r>
              <a:rPr lang="en-US" b="1" dirty="0" smtClean="0">
                <a:solidFill>
                  <a:schemeClr val="bg1"/>
                </a:solidFill>
              </a:rPr>
              <a:t>Supervised Learning</a:t>
            </a:r>
            <a:endParaRPr lang="en-US" dirty="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0" name="Picture 2"/>
          <p:cNvPicPr>
            <a:picLocks noChangeAspect="1" noChangeArrowheads="1"/>
          </p:cNvPicPr>
          <p:nvPr/>
        </p:nvPicPr>
        <p:blipFill>
          <a:blip r:embed="rId2"/>
          <a:srcRect/>
          <a:stretch>
            <a:fillRect/>
          </a:stretch>
        </p:blipFill>
        <p:spPr bwMode="auto">
          <a:xfrm>
            <a:off x="279400" y="0"/>
            <a:ext cx="8583613" cy="51435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3"/>
          <a:srcRect/>
          <a:stretch>
            <a:fillRect/>
          </a:stretch>
        </p:blipFill>
        <p:spPr bwMode="auto">
          <a:xfrm>
            <a:off x="365759" y="757031"/>
            <a:ext cx="3855201" cy="3634456"/>
          </a:xfrm>
          <a:prstGeom prst="rect">
            <a:avLst/>
          </a:prstGeom>
          <a:noFill/>
          <a:ln w="9525">
            <a:noFill/>
            <a:miter lim="800000"/>
            <a:headEnd/>
            <a:tailEnd/>
          </a:ln>
          <a:effectLst/>
        </p:spPr>
      </p:pic>
      <p:pic>
        <p:nvPicPr>
          <p:cNvPr id="22531" name="Picture 3"/>
          <p:cNvPicPr>
            <a:picLocks noChangeAspect="1" noChangeArrowheads="1"/>
          </p:cNvPicPr>
          <p:nvPr/>
        </p:nvPicPr>
        <p:blipFill>
          <a:blip r:embed="rId4"/>
          <a:srcRect/>
          <a:stretch>
            <a:fillRect/>
          </a:stretch>
        </p:blipFill>
        <p:spPr bwMode="auto">
          <a:xfrm>
            <a:off x="4175123" y="1413934"/>
            <a:ext cx="4944667" cy="2353734"/>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5500" y="1831711"/>
            <a:ext cx="4045200" cy="1482300"/>
          </a:xfrm>
        </p:spPr>
        <p:txBody>
          <a:bodyPr>
            <a:normAutofit fontScale="90000"/>
          </a:bodyPr>
          <a:lstStyle/>
          <a:p>
            <a:r>
              <a:rPr lang="en-US" sz="4400" dirty="0" smtClean="0">
                <a:solidFill>
                  <a:schemeClr val="tx1"/>
                </a:solidFill>
              </a:rPr>
              <a:t>Linear Regression</a:t>
            </a:r>
            <a:endParaRPr lang="en-US" dirty="0"/>
          </a:p>
        </p:txBody>
      </p:sp>
      <p:pic>
        <p:nvPicPr>
          <p:cNvPr id="23554" name="Picture 2"/>
          <p:cNvPicPr>
            <a:picLocks noChangeAspect="1" noChangeArrowheads="1"/>
          </p:cNvPicPr>
          <p:nvPr/>
        </p:nvPicPr>
        <p:blipFill>
          <a:blip r:embed="rId3"/>
          <a:srcRect/>
          <a:stretch>
            <a:fillRect/>
          </a:stretch>
        </p:blipFill>
        <p:spPr bwMode="auto">
          <a:xfrm>
            <a:off x="4596403" y="831271"/>
            <a:ext cx="4456158" cy="3578127"/>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31240" y="0"/>
            <a:ext cx="8112760" cy="640080"/>
          </a:xfrm>
        </p:spPr>
        <p:txBody>
          <a:bodyPr>
            <a:normAutofit fontScale="90000"/>
          </a:bodyPr>
          <a:lstStyle/>
          <a:p>
            <a:r>
              <a:rPr lang="en-US" sz="4400" dirty="0" smtClean="0">
                <a:solidFill>
                  <a:schemeClr val="tx1"/>
                </a:solidFill>
              </a:rPr>
              <a:t>Linear Regression</a:t>
            </a:r>
            <a:endParaRPr lang="en-US" dirty="0"/>
          </a:p>
        </p:txBody>
      </p:sp>
      <p:pic>
        <p:nvPicPr>
          <p:cNvPr id="26626" name="Picture 2"/>
          <p:cNvPicPr>
            <a:picLocks noChangeAspect="1" noChangeArrowheads="1"/>
          </p:cNvPicPr>
          <p:nvPr/>
        </p:nvPicPr>
        <p:blipFill>
          <a:blip r:embed="rId3"/>
          <a:srcRect/>
          <a:stretch>
            <a:fillRect/>
          </a:stretch>
        </p:blipFill>
        <p:spPr bwMode="auto">
          <a:xfrm>
            <a:off x="388409" y="999066"/>
            <a:ext cx="3893345" cy="3172355"/>
          </a:xfrm>
          <a:prstGeom prst="rect">
            <a:avLst/>
          </a:prstGeom>
          <a:noFill/>
          <a:ln w="9525">
            <a:noFill/>
            <a:miter lim="800000"/>
            <a:headEnd/>
            <a:tailEnd/>
          </a:ln>
          <a:effectLst/>
        </p:spPr>
      </p:pic>
      <p:pic>
        <p:nvPicPr>
          <p:cNvPr id="26627" name="Picture 3"/>
          <p:cNvPicPr>
            <a:picLocks noChangeAspect="1" noChangeArrowheads="1"/>
          </p:cNvPicPr>
          <p:nvPr/>
        </p:nvPicPr>
        <p:blipFill>
          <a:blip r:embed="rId4"/>
          <a:srcRect/>
          <a:stretch>
            <a:fillRect/>
          </a:stretch>
        </p:blipFill>
        <p:spPr bwMode="auto">
          <a:xfrm>
            <a:off x="4953000" y="993284"/>
            <a:ext cx="3732213" cy="3206182"/>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5500" y="726098"/>
            <a:ext cx="4045200" cy="1482300"/>
          </a:xfrm>
        </p:spPr>
        <p:txBody>
          <a:bodyPr>
            <a:normAutofit/>
          </a:bodyPr>
          <a:lstStyle/>
          <a:p>
            <a:r>
              <a:rPr lang="en-US" sz="4000" dirty="0" smtClean="0"/>
              <a:t>ordinary least squares (OLS)</a:t>
            </a:r>
            <a:endParaRPr lang="en-US" dirty="0"/>
          </a:p>
        </p:txBody>
      </p:sp>
      <p:sp>
        <p:nvSpPr>
          <p:cNvPr id="7" name="Text Placeholder 6"/>
          <p:cNvSpPr>
            <a:spLocks noGrp="1"/>
          </p:cNvSpPr>
          <p:nvPr>
            <p:ph type="body" idx="2"/>
          </p:nvPr>
        </p:nvSpPr>
        <p:spPr/>
        <p:txBody>
          <a:bodyPr/>
          <a:lstStyle/>
          <a:p>
            <a:endParaRPr lang="en-US"/>
          </a:p>
        </p:txBody>
      </p:sp>
      <p:pic>
        <p:nvPicPr>
          <p:cNvPr id="24579" name="Picture 3"/>
          <p:cNvPicPr>
            <a:picLocks noChangeAspect="1" noChangeArrowheads="1"/>
          </p:cNvPicPr>
          <p:nvPr/>
        </p:nvPicPr>
        <p:blipFill>
          <a:blip r:embed="rId3"/>
          <a:srcRect/>
          <a:stretch>
            <a:fillRect/>
          </a:stretch>
        </p:blipFill>
        <p:spPr bwMode="auto">
          <a:xfrm>
            <a:off x="4596938" y="187843"/>
            <a:ext cx="4547062" cy="4687983"/>
          </a:xfrm>
          <a:prstGeom prst="rect">
            <a:avLst/>
          </a:prstGeom>
          <a:noFill/>
          <a:ln w="9525">
            <a:noFill/>
            <a:miter lim="800000"/>
            <a:headEnd/>
            <a:tailEnd/>
          </a:ln>
          <a:effectLst/>
        </p:spPr>
      </p:pic>
      <p:sp>
        <p:nvSpPr>
          <p:cNvPr id="9" name="TextBox 8"/>
          <p:cNvSpPr txBox="1"/>
          <p:nvPr/>
        </p:nvSpPr>
        <p:spPr>
          <a:xfrm>
            <a:off x="295717" y="2273531"/>
            <a:ext cx="3968711" cy="2308324"/>
          </a:xfrm>
          <a:prstGeom prst="rect">
            <a:avLst/>
          </a:prstGeom>
          <a:noFill/>
        </p:spPr>
        <p:txBody>
          <a:bodyPr wrap="square" rtlCol="0">
            <a:spAutoFit/>
          </a:bodyPr>
          <a:lstStyle/>
          <a:p>
            <a:r>
              <a:rPr lang="en-US" sz="1800" dirty="0" smtClean="0">
                <a:solidFill>
                  <a:schemeClr val="bg1"/>
                </a:solidFill>
              </a:rPr>
              <a:t>Linear regression finds the parameters ‘w’ and ‘b’ that minimize the mean squared error between predictions and the true regression targets ‘y’ on the training set. The mean squared error is the sum of the squared differences between the predictions and the true values.</a:t>
            </a:r>
            <a:endParaRPr lang="en-US" sz="1800" dirty="0"/>
          </a:p>
        </p:txBody>
      </p: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38914" name="Picture 2"/>
          <p:cNvPicPr>
            <a:picLocks noChangeAspect="1" noChangeArrowheads="1"/>
          </p:cNvPicPr>
          <p:nvPr/>
        </p:nvPicPr>
        <p:blipFill>
          <a:blip r:embed="rId3"/>
          <a:srcRect/>
          <a:stretch>
            <a:fillRect/>
          </a:stretch>
        </p:blipFill>
        <p:spPr bwMode="auto">
          <a:xfrm>
            <a:off x="0" y="343448"/>
            <a:ext cx="4381500" cy="4203268"/>
          </a:xfrm>
          <a:prstGeom prst="rect">
            <a:avLst/>
          </a:prstGeom>
          <a:noFill/>
          <a:ln w="9525">
            <a:noFill/>
            <a:miter lim="800000"/>
            <a:headEnd/>
            <a:tailEnd/>
          </a:ln>
          <a:effectLst/>
        </p:spPr>
      </p:pic>
      <p:pic>
        <p:nvPicPr>
          <p:cNvPr id="12" name="Picture 3"/>
          <p:cNvPicPr>
            <a:picLocks noChangeAspect="1" noChangeArrowheads="1"/>
          </p:cNvPicPr>
          <p:nvPr/>
        </p:nvPicPr>
        <p:blipFill>
          <a:blip r:embed="rId4"/>
          <a:srcRect/>
          <a:stretch>
            <a:fillRect/>
          </a:stretch>
        </p:blipFill>
        <p:spPr bwMode="auto">
          <a:xfrm>
            <a:off x="4318548" y="347521"/>
            <a:ext cx="4825452" cy="4214953"/>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38916" name="Picture 4"/>
          <p:cNvPicPr>
            <a:picLocks noChangeAspect="1" noChangeArrowheads="1"/>
          </p:cNvPicPr>
          <p:nvPr/>
        </p:nvPicPr>
        <p:blipFill>
          <a:blip r:embed="rId3"/>
          <a:srcRect/>
          <a:stretch>
            <a:fillRect/>
          </a:stretch>
        </p:blipFill>
        <p:spPr bwMode="auto">
          <a:xfrm>
            <a:off x="0" y="513266"/>
            <a:ext cx="4543425" cy="4273443"/>
          </a:xfrm>
          <a:prstGeom prst="rect">
            <a:avLst/>
          </a:prstGeom>
          <a:noFill/>
          <a:ln w="9525">
            <a:noFill/>
            <a:miter lim="800000"/>
            <a:headEnd/>
            <a:tailEnd/>
          </a:ln>
          <a:effectLst/>
        </p:spPr>
      </p:pic>
      <p:pic>
        <p:nvPicPr>
          <p:cNvPr id="38917" name="Picture 5"/>
          <p:cNvPicPr>
            <a:picLocks noChangeAspect="1" noChangeArrowheads="1"/>
          </p:cNvPicPr>
          <p:nvPr/>
        </p:nvPicPr>
        <p:blipFill>
          <a:blip r:embed="rId4"/>
          <a:srcRect/>
          <a:stretch>
            <a:fillRect/>
          </a:stretch>
        </p:blipFill>
        <p:spPr bwMode="auto">
          <a:xfrm>
            <a:off x="4552950" y="506499"/>
            <a:ext cx="4591050" cy="4019128"/>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38915" name="Picture 3"/>
          <p:cNvPicPr>
            <a:picLocks noChangeAspect="1" noChangeArrowheads="1"/>
          </p:cNvPicPr>
          <p:nvPr/>
        </p:nvPicPr>
        <p:blipFill>
          <a:blip r:embed="rId3"/>
          <a:srcRect/>
          <a:stretch>
            <a:fillRect/>
          </a:stretch>
        </p:blipFill>
        <p:spPr bwMode="auto">
          <a:xfrm>
            <a:off x="0" y="1214297"/>
            <a:ext cx="3048000" cy="2662378"/>
          </a:xfrm>
          <a:prstGeom prst="rect">
            <a:avLst/>
          </a:prstGeom>
          <a:noFill/>
          <a:ln w="9525">
            <a:noFill/>
            <a:miter lim="800000"/>
            <a:headEnd/>
            <a:tailEnd/>
          </a:ln>
          <a:effectLst/>
        </p:spPr>
      </p:pic>
      <p:pic>
        <p:nvPicPr>
          <p:cNvPr id="38916" name="Picture 4"/>
          <p:cNvPicPr>
            <a:picLocks noChangeAspect="1" noChangeArrowheads="1"/>
          </p:cNvPicPr>
          <p:nvPr/>
        </p:nvPicPr>
        <p:blipFill>
          <a:blip r:embed="rId4"/>
          <a:srcRect/>
          <a:stretch>
            <a:fillRect/>
          </a:stretch>
        </p:blipFill>
        <p:spPr bwMode="auto">
          <a:xfrm>
            <a:off x="3143250" y="1313366"/>
            <a:ext cx="2704997" cy="2544259"/>
          </a:xfrm>
          <a:prstGeom prst="rect">
            <a:avLst/>
          </a:prstGeom>
          <a:noFill/>
          <a:ln w="9525">
            <a:noFill/>
            <a:miter lim="800000"/>
            <a:headEnd/>
            <a:tailEnd/>
          </a:ln>
          <a:effectLst/>
        </p:spPr>
      </p:pic>
      <p:pic>
        <p:nvPicPr>
          <p:cNvPr id="38917" name="Picture 5"/>
          <p:cNvPicPr>
            <a:picLocks noChangeAspect="1" noChangeArrowheads="1"/>
          </p:cNvPicPr>
          <p:nvPr/>
        </p:nvPicPr>
        <p:blipFill>
          <a:blip r:embed="rId5"/>
          <a:srcRect/>
          <a:stretch>
            <a:fillRect/>
          </a:stretch>
        </p:blipFill>
        <p:spPr bwMode="auto">
          <a:xfrm>
            <a:off x="6217170" y="1266825"/>
            <a:ext cx="2926830" cy="2562225"/>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4044950" cy="1482725"/>
          </a:xfrm>
        </p:spPr>
        <p:txBody>
          <a:bodyPr>
            <a:normAutofit fontScale="90000"/>
          </a:bodyPr>
          <a:lstStyle/>
          <a:p>
            <a:r>
              <a:rPr lang="en-US" sz="4400" dirty="0" smtClean="0">
                <a:solidFill>
                  <a:schemeClr val="tx1"/>
                </a:solidFill>
              </a:rPr>
              <a:t>Linear Regression</a:t>
            </a:r>
            <a:endParaRPr lang="en-US" dirty="0"/>
          </a:p>
        </p:txBody>
      </p:sp>
      <p:pic>
        <p:nvPicPr>
          <p:cNvPr id="25602" name="Picture 2"/>
          <p:cNvPicPr>
            <a:picLocks noChangeAspect="1" noChangeArrowheads="1"/>
          </p:cNvPicPr>
          <p:nvPr/>
        </p:nvPicPr>
        <p:blipFill>
          <a:blip r:embed="rId3"/>
          <a:srcRect/>
          <a:stretch>
            <a:fillRect/>
          </a:stretch>
        </p:blipFill>
        <p:spPr bwMode="auto">
          <a:xfrm>
            <a:off x="137911" y="1332461"/>
            <a:ext cx="8716963" cy="1447800"/>
          </a:xfrm>
          <a:prstGeom prst="rect">
            <a:avLst/>
          </a:prstGeom>
          <a:noFill/>
          <a:ln w="9525">
            <a:noFill/>
            <a:miter lim="800000"/>
            <a:headEnd/>
            <a:tailEnd/>
          </a:ln>
          <a:effectLst/>
        </p:spPr>
      </p:pic>
      <p:pic>
        <p:nvPicPr>
          <p:cNvPr id="25603" name="Picture 3"/>
          <p:cNvPicPr>
            <a:picLocks noChangeAspect="1" noChangeArrowheads="1"/>
          </p:cNvPicPr>
          <p:nvPr/>
        </p:nvPicPr>
        <p:blipFill>
          <a:blip r:embed="rId4"/>
          <a:srcRect/>
          <a:stretch>
            <a:fillRect/>
          </a:stretch>
        </p:blipFill>
        <p:spPr bwMode="auto">
          <a:xfrm>
            <a:off x="180081" y="3570750"/>
            <a:ext cx="8250237" cy="695325"/>
          </a:xfrm>
          <a:prstGeom prst="rect">
            <a:avLst/>
          </a:prstGeom>
          <a:noFill/>
          <a:ln w="9525">
            <a:noFill/>
            <a:miter lim="800000"/>
            <a:headEnd/>
            <a:tailEnd/>
          </a:ln>
          <a:effectLst/>
        </p:spPr>
      </p:pic>
      <p:pic>
        <p:nvPicPr>
          <p:cNvPr id="25604" name="Picture 4"/>
          <p:cNvPicPr>
            <a:picLocks noChangeAspect="1" noChangeArrowheads="1"/>
          </p:cNvPicPr>
          <p:nvPr/>
        </p:nvPicPr>
        <p:blipFill>
          <a:blip r:embed="rId5"/>
          <a:srcRect/>
          <a:stretch>
            <a:fillRect/>
          </a:stretch>
        </p:blipFill>
        <p:spPr bwMode="auto">
          <a:xfrm>
            <a:off x="182447" y="4400983"/>
            <a:ext cx="3076575" cy="581025"/>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6" name="Title 1"/>
          <p:cNvSpPr txBox="1">
            <a:spLocks/>
          </p:cNvSpPr>
          <p:nvPr/>
        </p:nvSpPr>
        <p:spPr>
          <a:xfrm>
            <a:off x="278448" y="280460"/>
            <a:ext cx="8520600" cy="841800"/>
          </a:xfrm>
          <a:prstGeom prst="rect">
            <a:avLst/>
          </a:prstGeom>
          <a:noFill/>
          <a:ln w="38100">
            <a:noFill/>
          </a:ln>
        </p:spPr>
        <p:txBody>
          <a:bodyPr spcFirstLastPara="1" wrap="square" lIns="91425" tIns="91425" rIns="91425" bIns="91425" anchor="b" anchorCtr="0">
            <a:normAutofit fontScale="92500" lnSpcReduction="20000"/>
          </a:bodyPr>
          <a:lstStyle/>
          <a:p>
            <a:pPr lvl="0" algn="ctr">
              <a:buClr>
                <a:schemeClr val="dk1"/>
              </a:buClr>
              <a:buSzPts val="5200"/>
            </a:pPr>
            <a:r>
              <a:rPr lang="en-US" sz="5100" b="1" dirty="0" smtClean="0">
                <a:solidFill>
                  <a:srgbClr val="FFFFFF"/>
                </a:solidFill>
              </a:rPr>
              <a:t>Multiple</a:t>
            </a:r>
            <a:r>
              <a:rPr lang="en-US" sz="5400" dirty="0" smtClean="0"/>
              <a:t> </a:t>
            </a:r>
            <a:r>
              <a:rPr lang="en-US" sz="5100" b="1" dirty="0" smtClean="0">
                <a:solidFill>
                  <a:srgbClr val="FFFFFF"/>
                </a:solidFill>
              </a:rPr>
              <a:t>linear</a:t>
            </a:r>
            <a:r>
              <a:rPr lang="en-US" sz="5400" dirty="0" smtClean="0"/>
              <a:t> </a:t>
            </a:r>
            <a:r>
              <a:rPr lang="en-US" sz="5100" b="1" dirty="0" smtClean="0">
                <a:solidFill>
                  <a:srgbClr val="FFFFFF"/>
                </a:solidFill>
              </a:rPr>
              <a:t>regression</a:t>
            </a:r>
            <a:r>
              <a:rPr lang="en-US" sz="5400" dirty="0" smtClean="0"/>
              <a:t> </a:t>
            </a:r>
            <a:endParaRPr kumimoji="0" lang="en-US" sz="52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0" name="TextBox 9"/>
          <p:cNvSpPr txBox="1"/>
          <p:nvPr/>
        </p:nvSpPr>
        <p:spPr>
          <a:xfrm>
            <a:off x="665018" y="1546167"/>
            <a:ext cx="7631083" cy="255454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numCol="1" rtlCol="0">
            <a:spAutoFit/>
          </a:bodyPr>
          <a:lstStyle/>
          <a:p>
            <a:pPr algn="just"/>
            <a:r>
              <a:rPr lang="en-US" sz="3200" dirty="0" smtClean="0"/>
              <a:t>Multiple linear regression is a regression model that estimates the relationship between a quantitative dependent variable and two or more independent variables using a straight line.</a:t>
            </a:r>
            <a:endParaRPr lang="en-US" sz="3200" dirty="0" smtClean="0">
              <a:solidFill>
                <a:schemeClr val="bg1"/>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noChangeArrowheads="1"/>
          </p:cNvPicPr>
          <p:nvPr/>
        </p:nvPicPr>
        <p:blipFill>
          <a:blip r:embed="rId2"/>
          <a:srcRect/>
          <a:stretch>
            <a:fillRect/>
          </a:stretch>
        </p:blipFill>
        <p:spPr bwMode="auto">
          <a:xfrm>
            <a:off x="443532" y="1440410"/>
            <a:ext cx="8189772" cy="198466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27650" name="Picture 2"/>
          <p:cNvPicPr>
            <a:picLocks noChangeAspect="1" noChangeArrowheads="1"/>
          </p:cNvPicPr>
          <p:nvPr/>
        </p:nvPicPr>
        <p:blipFill>
          <a:blip r:embed="rId3"/>
          <a:srcRect b="22424"/>
          <a:stretch>
            <a:fillRect/>
          </a:stretch>
        </p:blipFill>
        <p:spPr bwMode="auto">
          <a:xfrm>
            <a:off x="1558520" y="0"/>
            <a:ext cx="5726113" cy="532015"/>
          </a:xfrm>
          <a:prstGeom prst="rect">
            <a:avLst/>
          </a:prstGeom>
          <a:noFill/>
          <a:ln w="9525">
            <a:noFill/>
            <a:miter lim="800000"/>
            <a:headEnd/>
            <a:tailEnd/>
          </a:ln>
          <a:effectLst/>
        </p:spPr>
      </p:pic>
      <p:pic>
        <p:nvPicPr>
          <p:cNvPr id="27651" name="Picture 3"/>
          <p:cNvPicPr>
            <a:picLocks noChangeAspect="1" noChangeArrowheads="1"/>
          </p:cNvPicPr>
          <p:nvPr/>
        </p:nvPicPr>
        <p:blipFill>
          <a:blip r:embed="rId4"/>
          <a:srcRect/>
          <a:stretch>
            <a:fillRect/>
          </a:stretch>
        </p:blipFill>
        <p:spPr bwMode="auto">
          <a:xfrm>
            <a:off x="182881" y="714809"/>
            <a:ext cx="4219828" cy="1305184"/>
          </a:xfrm>
          <a:prstGeom prst="rect">
            <a:avLst/>
          </a:prstGeom>
          <a:noFill/>
          <a:ln w="9525">
            <a:noFill/>
            <a:miter lim="800000"/>
            <a:headEnd/>
            <a:tailEnd/>
          </a:ln>
          <a:effectLst/>
        </p:spPr>
      </p:pic>
      <p:pic>
        <p:nvPicPr>
          <p:cNvPr id="27652" name="Picture 4"/>
          <p:cNvPicPr>
            <a:picLocks noChangeAspect="1" noChangeArrowheads="1"/>
          </p:cNvPicPr>
          <p:nvPr/>
        </p:nvPicPr>
        <p:blipFill>
          <a:blip r:embed="rId5"/>
          <a:srcRect/>
          <a:stretch>
            <a:fillRect/>
          </a:stretch>
        </p:blipFill>
        <p:spPr bwMode="auto">
          <a:xfrm>
            <a:off x="165131" y="2154297"/>
            <a:ext cx="4257170" cy="1095979"/>
          </a:xfrm>
          <a:prstGeom prst="rect">
            <a:avLst/>
          </a:prstGeom>
          <a:noFill/>
          <a:ln w="9525">
            <a:noFill/>
            <a:miter lim="800000"/>
            <a:headEnd/>
            <a:tailEnd/>
          </a:ln>
          <a:effectLst/>
        </p:spPr>
      </p:pic>
      <p:pic>
        <p:nvPicPr>
          <p:cNvPr id="27653" name="Picture 5"/>
          <p:cNvPicPr>
            <a:picLocks noChangeAspect="1" noChangeArrowheads="1"/>
          </p:cNvPicPr>
          <p:nvPr/>
        </p:nvPicPr>
        <p:blipFill>
          <a:blip r:embed="rId6"/>
          <a:srcRect/>
          <a:stretch>
            <a:fillRect/>
          </a:stretch>
        </p:blipFill>
        <p:spPr bwMode="auto">
          <a:xfrm>
            <a:off x="161838" y="3409079"/>
            <a:ext cx="4241240" cy="1104731"/>
          </a:xfrm>
          <a:prstGeom prst="rect">
            <a:avLst/>
          </a:prstGeom>
          <a:noFill/>
          <a:ln w="9525">
            <a:noFill/>
            <a:miter lim="800000"/>
            <a:headEnd/>
            <a:tailEnd/>
          </a:ln>
          <a:effectLst/>
        </p:spPr>
      </p:pic>
      <p:pic>
        <p:nvPicPr>
          <p:cNvPr id="27654" name="Picture 6"/>
          <p:cNvPicPr>
            <a:picLocks noChangeAspect="1" noChangeArrowheads="1"/>
          </p:cNvPicPr>
          <p:nvPr/>
        </p:nvPicPr>
        <p:blipFill>
          <a:blip r:embed="rId7"/>
          <a:srcRect/>
          <a:stretch>
            <a:fillRect/>
          </a:stretch>
        </p:blipFill>
        <p:spPr bwMode="auto">
          <a:xfrm>
            <a:off x="4796443" y="768152"/>
            <a:ext cx="4083800" cy="3838483"/>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6" name="Picture 4"/>
          <p:cNvPicPr>
            <a:picLocks noChangeAspect="1" noChangeArrowheads="1"/>
          </p:cNvPicPr>
          <p:nvPr/>
        </p:nvPicPr>
        <p:blipFill>
          <a:blip r:embed="rId3"/>
          <a:srcRect/>
          <a:stretch>
            <a:fillRect/>
          </a:stretch>
        </p:blipFill>
        <p:spPr bwMode="auto">
          <a:xfrm>
            <a:off x="0" y="0"/>
            <a:ext cx="4257170" cy="1095979"/>
          </a:xfrm>
          <a:prstGeom prst="rect">
            <a:avLst/>
          </a:prstGeom>
          <a:noFill/>
          <a:ln w="9525">
            <a:noFill/>
            <a:miter lim="800000"/>
            <a:headEnd/>
            <a:tailEnd/>
          </a:ln>
          <a:effectLst/>
        </p:spPr>
      </p:pic>
      <p:pic>
        <p:nvPicPr>
          <p:cNvPr id="3074" name="Picture 2"/>
          <p:cNvPicPr>
            <a:picLocks noChangeAspect="1" noChangeArrowheads="1"/>
          </p:cNvPicPr>
          <p:nvPr/>
        </p:nvPicPr>
        <p:blipFill>
          <a:blip r:embed="rId4"/>
          <a:srcRect/>
          <a:stretch>
            <a:fillRect/>
          </a:stretch>
        </p:blipFill>
        <p:spPr bwMode="auto">
          <a:xfrm>
            <a:off x="0" y="1476782"/>
            <a:ext cx="4244196" cy="1762375"/>
          </a:xfrm>
          <a:prstGeom prst="rect">
            <a:avLst/>
          </a:prstGeom>
          <a:noFill/>
          <a:ln w="9525">
            <a:noFill/>
            <a:miter lim="800000"/>
            <a:headEnd/>
            <a:tailEnd/>
          </a:ln>
          <a:effectLst/>
        </p:spPr>
      </p:pic>
      <p:pic>
        <p:nvPicPr>
          <p:cNvPr id="3075" name="Picture 3"/>
          <p:cNvPicPr>
            <a:picLocks noChangeAspect="1" noChangeArrowheads="1"/>
          </p:cNvPicPr>
          <p:nvPr/>
        </p:nvPicPr>
        <p:blipFill>
          <a:blip r:embed="rId5"/>
          <a:srcRect/>
          <a:stretch>
            <a:fillRect/>
          </a:stretch>
        </p:blipFill>
        <p:spPr bwMode="auto">
          <a:xfrm>
            <a:off x="0" y="3320112"/>
            <a:ext cx="4228872" cy="1657329"/>
          </a:xfrm>
          <a:prstGeom prst="rect">
            <a:avLst/>
          </a:prstGeom>
          <a:noFill/>
          <a:ln w="9525">
            <a:noFill/>
            <a:miter lim="800000"/>
            <a:headEnd/>
            <a:tailEnd/>
          </a:ln>
          <a:effectLst/>
        </p:spPr>
      </p:pic>
      <p:pic>
        <p:nvPicPr>
          <p:cNvPr id="3076" name="Picture 4"/>
          <p:cNvPicPr>
            <a:picLocks noChangeAspect="1" noChangeArrowheads="1"/>
          </p:cNvPicPr>
          <p:nvPr/>
        </p:nvPicPr>
        <p:blipFill>
          <a:blip r:embed="rId6"/>
          <a:srcRect/>
          <a:stretch>
            <a:fillRect/>
          </a:stretch>
        </p:blipFill>
        <p:spPr bwMode="auto">
          <a:xfrm>
            <a:off x="4398929" y="0"/>
            <a:ext cx="4745072" cy="1595887"/>
          </a:xfrm>
          <a:prstGeom prst="rect">
            <a:avLst/>
          </a:prstGeom>
          <a:noFill/>
          <a:ln w="9525">
            <a:noFill/>
            <a:miter lim="800000"/>
            <a:headEnd/>
            <a:tailEnd/>
          </a:ln>
          <a:effectLst/>
        </p:spPr>
      </p:pic>
      <p:pic>
        <p:nvPicPr>
          <p:cNvPr id="3077" name="Picture 5"/>
          <p:cNvPicPr>
            <a:picLocks noChangeAspect="1" noChangeArrowheads="1"/>
          </p:cNvPicPr>
          <p:nvPr/>
        </p:nvPicPr>
        <p:blipFill>
          <a:blip r:embed="rId7"/>
          <a:srcRect/>
          <a:stretch>
            <a:fillRect/>
          </a:stretch>
        </p:blipFill>
        <p:spPr bwMode="auto">
          <a:xfrm>
            <a:off x="4774115" y="1653745"/>
            <a:ext cx="3929937" cy="3489755"/>
          </a:xfrm>
          <a:prstGeom prst="rect">
            <a:avLst/>
          </a:prstGeom>
          <a:noFill/>
          <a:ln w="9525">
            <a:noFill/>
            <a:miter lim="800000"/>
            <a:headEnd/>
            <a:tailEnd/>
          </a:ln>
          <a:effectLst/>
        </p:spPr>
      </p:pic>
      <p:sp>
        <p:nvSpPr>
          <p:cNvPr id="7" name="TextBox 6"/>
          <p:cNvSpPr txBox="1"/>
          <p:nvPr/>
        </p:nvSpPr>
        <p:spPr>
          <a:xfrm>
            <a:off x="0" y="1104180"/>
            <a:ext cx="4448654" cy="307777"/>
          </a:xfrm>
          <a:prstGeom prst="rect">
            <a:avLst/>
          </a:prstGeom>
          <a:noFill/>
        </p:spPr>
        <p:txBody>
          <a:bodyPr wrap="none" rtlCol="0">
            <a:spAutoFit/>
          </a:bodyPr>
          <a:lstStyle/>
          <a:p>
            <a:r>
              <a:rPr lang="en-US" b="1" dirty="0" smtClean="0">
                <a:solidFill>
                  <a:schemeClr val="bg1"/>
                </a:solidFill>
              </a:rPr>
              <a:t>Least Absolute Shrinkage and Selection Operator </a:t>
            </a:r>
            <a:endParaRPr lang="en-US" b="1" dirty="0">
              <a:solidFill>
                <a:schemeClr val="bg1"/>
              </a:solidFill>
            </a:endParaRPr>
          </a:p>
        </p:txBody>
      </p: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2" name="Picture 5"/>
          <p:cNvPicPr>
            <a:picLocks noChangeAspect="1" noChangeArrowheads="1"/>
          </p:cNvPicPr>
          <p:nvPr/>
        </p:nvPicPr>
        <p:blipFill>
          <a:blip r:embed="rId3"/>
          <a:srcRect/>
          <a:stretch>
            <a:fillRect/>
          </a:stretch>
        </p:blipFill>
        <p:spPr bwMode="auto">
          <a:xfrm>
            <a:off x="0" y="0"/>
            <a:ext cx="4241240" cy="1104731"/>
          </a:xfrm>
          <a:prstGeom prst="rect">
            <a:avLst/>
          </a:prstGeom>
          <a:noFill/>
          <a:ln w="9525">
            <a:noFill/>
            <a:miter lim="800000"/>
            <a:headEnd/>
            <a:tailEnd/>
          </a:ln>
          <a:effectLst/>
        </p:spPr>
      </p:pic>
      <p:pic>
        <p:nvPicPr>
          <p:cNvPr id="28674" name="Picture 2"/>
          <p:cNvPicPr>
            <a:picLocks noChangeAspect="1" noChangeArrowheads="1"/>
          </p:cNvPicPr>
          <p:nvPr/>
        </p:nvPicPr>
        <p:blipFill>
          <a:blip r:embed="rId4"/>
          <a:srcRect/>
          <a:stretch>
            <a:fillRect/>
          </a:stretch>
        </p:blipFill>
        <p:spPr bwMode="auto">
          <a:xfrm>
            <a:off x="0" y="1531016"/>
            <a:ext cx="4217016" cy="1478192"/>
          </a:xfrm>
          <a:prstGeom prst="rect">
            <a:avLst/>
          </a:prstGeom>
          <a:noFill/>
          <a:ln w="9525">
            <a:noFill/>
            <a:miter lim="800000"/>
            <a:headEnd/>
            <a:tailEnd/>
          </a:ln>
          <a:effectLst/>
        </p:spPr>
      </p:pic>
      <p:pic>
        <p:nvPicPr>
          <p:cNvPr id="28675" name="Picture 3"/>
          <p:cNvPicPr>
            <a:picLocks noChangeAspect="1" noChangeArrowheads="1"/>
          </p:cNvPicPr>
          <p:nvPr/>
        </p:nvPicPr>
        <p:blipFill>
          <a:blip r:embed="rId5"/>
          <a:srcRect/>
          <a:stretch>
            <a:fillRect/>
          </a:stretch>
        </p:blipFill>
        <p:spPr bwMode="auto">
          <a:xfrm>
            <a:off x="0" y="3318538"/>
            <a:ext cx="4249095" cy="1211898"/>
          </a:xfrm>
          <a:prstGeom prst="rect">
            <a:avLst/>
          </a:prstGeom>
          <a:noFill/>
          <a:ln w="9525">
            <a:noFill/>
            <a:miter lim="800000"/>
            <a:headEnd/>
            <a:tailEnd/>
          </a:ln>
          <a:effectLst/>
        </p:spPr>
      </p:pic>
      <p:pic>
        <p:nvPicPr>
          <p:cNvPr id="28676" name="Picture 4"/>
          <p:cNvPicPr>
            <a:picLocks noChangeAspect="1" noChangeArrowheads="1"/>
          </p:cNvPicPr>
          <p:nvPr/>
        </p:nvPicPr>
        <p:blipFill>
          <a:blip r:embed="rId6"/>
          <a:srcRect/>
          <a:stretch>
            <a:fillRect/>
          </a:stretch>
        </p:blipFill>
        <p:spPr bwMode="auto">
          <a:xfrm>
            <a:off x="4374989" y="0"/>
            <a:ext cx="4769012" cy="1346662"/>
          </a:xfrm>
          <a:prstGeom prst="rect">
            <a:avLst/>
          </a:prstGeom>
          <a:noFill/>
          <a:ln w="9525">
            <a:noFill/>
            <a:miter lim="800000"/>
            <a:headEnd/>
            <a:tailEnd/>
          </a:ln>
          <a:effectLst/>
        </p:spPr>
      </p:pic>
      <p:pic>
        <p:nvPicPr>
          <p:cNvPr id="28677" name="Picture 5"/>
          <p:cNvPicPr>
            <a:picLocks noChangeAspect="1" noChangeArrowheads="1"/>
          </p:cNvPicPr>
          <p:nvPr/>
        </p:nvPicPr>
        <p:blipFill>
          <a:blip r:embed="rId7"/>
          <a:srcRect/>
          <a:stretch>
            <a:fillRect/>
          </a:stretch>
        </p:blipFill>
        <p:spPr bwMode="auto">
          <a:xfrm>
            <a:off x="4386744" y="1494081"/>
            <a:ext cx="4757256" cy="3185983"/>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5121" name="Picture 1"/>
          <p:cNvPicPr>
            <a:picLocks noChangeAspect="1" noChangeArrowheads="1"/>
          </p:cNvPicPr>
          <p:nvPr/>
        </p:nvPicPr>
        <p:blipFill>
          <a:blip r:embed="rId3"/>
          <a:srcRect/>
          <a:stretch>
            <a:fillRect/>
          </a:stretch>
        </p:blipFill>
        <p:spPr bwMode="auto">
          <a:xfrm>
            <a:off x="0" y="28575"/>
            <a:ext cx="3943350" cy="3238500"/>
          </a:xfrm>
          <a:prstGeom prst="rect">
            <a:avLst/>
          </a:prstGeom>
          <a:noFill/>
          <a:ln w="9525">
            <a:noFill/>
            <a:miter lim="800000"/>
            <a:headEnd/>
            <a:tailEnd/>
          </a:ln>
          <a:effectLst/>
        </p:spPr>
      </p:pic>
      <p:sp>
        <p:nvSpPr>
          <p:cNvPr id="12" name="Rectangle 11"/>
          <p:cNvSpPr/>
          <p:nvPr/>
        </p:nvSpPr>
        <p:spPr>
          <a:xfrm>
            <a:off x="3838576" y="0"/>
            <a:ext cx="5305424" cy="325755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2000" dirty="0" smtClean="0">
                <a:solidFill>
                  <a:schemeClr val="dk1"/>
                </a:solidFill>
              </a:rPr>
              <a:t>Logistic regression is a statistical method for predicting binary classes. The outcome or target variable is dichotomous in nature. Dichotomous means there are only two possible classes. For example, it can be used for cancer detection problems. It computes the probability of an event occurrence.</a:t>
            </a:r>
          </a:p>
        </p:txBody>
      </p:sp>
      <p:pic>
        <p:nvPicPr>
          <p:cNvPr id="15" name="Picture 2"/>
          <p:cNvPicPr>
            <a:picLocks noChangeAspect="1" noChangeArrowheads="1"/>
          </p:cNvPicPr>
          <p:nvPr/>
        </p:nvPicPr>
        <p:blipFill>
          <a:blip r:embed="rId4"/>
          <a:srcRect t="3743"/>
          <a:stretch>
            <a:fillRect/>
          </a:stretch>
        </p:blipFill>
        <p:spPr bwMode="auto">
          <a:xfrm>
            <a:off x="2481263" y="3362325"/>
            <a:ext cx="4524375" cy="171450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srcRect/>
          <a:stretch>
            <a:fillRect/>
          </a:stretch>
        </p:blipFill>
        <p:spPr bwMode="auto">
          <a:xfrm>
            <a:off x="0" y="1066800"/>
            <a:ext cx="3810000" cy="2971800"/>
          </a:xfrm>
          <a:prstGeom prst="rect">
            <a:avLst/>
          </a:prstGeom>
          <a:noFill/>
          <a:ln w="9525">
            <a:noFill/>
            <a:miter lim="800000"/>
            <a:headEnd/>
            <a:tailEnd/>
          </a:ln>
          <a:effectLst/>
        </p:spPr>
      </p:pic>
      <p:pic>
        <p:nvPicPr>
          <p:cNvPr id="2051" name="Picture 3"/>
          <p:cNvPicPr>
            <a:picLocks noChangeAspect="1" noChangeArrowheads="1"/>
          </p:cNvPicPr>
          <p:nvPr/>
        </p:nvPicPr>
        <p:blipFill>
          <a:blip r:embed="rId4"/>
          <a:srcRect/>
          <a:stretch>
            <a:fillRect/>
          </a:stretch>
        </p:blipFill>
        <p:spPr bwMode="auto">
          <a:xfrm>
            <a:off x="3707459" y="1295399"/>
            <a:ext cx="5424321" cy="2590801"/>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4" name="TextBox 3"/>
          <p:cNvSpPr txBox="1"/>
          <p:nvPr/>
        </p:nvSpPr>
        <p:spPr>
          <a:xfrm>
            <a:off x="0" y="419100"/>
            <a:ext cx="8448675" cy="4247317"/>
          </a:xfrm>
          <a:prstGeom prst="rect">
            <a:avLst/>
          </a:prstGeom>
          <a:noFill/>
        </p:spPr>
        <p:txBody>
          <a:bodyPr wrap="square" rtlCol="0">
            <a:spAutoFit/>
          </a:bodyPr>
          <a:lstStyle/>
          <a:p>
            <a:r>
              <a:rPr lang="en-US" sz="1800" b="1" dirty="0" smtClean="0">
                <a:solidFill>
                  <a:schemeClr val="bg1"/>
                </a:solidFill>
              </a:rPr>
              <a:t>Difference between Classification and Linear Regression?</a:t>
            </a:r>
          </a:p>
          <a:p>
            <a:r>
              <a:rPr lang="en-US" sz="1800" b="1" dirty="0" smtClean="0">
                <a:solidFill>
                  <a:schemeClr val="bg1"/>
                </a:solidFill>
              </a:rPr>
              <a:t>  </a:t>
            </a:r>
          </a:p>
          <a:p>
            <a:r>
              <a:rPr lang="en-US" sz="1800" b="1" dirty="0" smtClean="0">
                <a:solidFill>
                  <a:schemeClr val="bg1"/>
                </a:solidFill>
              </a:rPr>
              <a:t>1. Fundamentally, classification is about predicting a label and regression is about predicting a quantity.</a:t>
            </a:r>
          </a:p>
          <a:p>
            <a:r>
              <a:rPr lang="en-US" sz="1800" b="1" dirty="0" smtClean="0">
                <a:solidFill>
                  <a:schemeClr val="bg1"/>
                </a:solidFill>
              </a:rPr>
              <a:t>i.e. Classification is the task of predicting a discrete class label while Regression is the task of predicting a continuous quantity</a:t>
            </a:r>
          </a:p>
          <a:p>
            <a:r>
              <a:rPr lang="en-US" sz="1800" b="1" dirty="0" smtClean="0">
                <a:solidFill>
                  <a:schemeClr val="bg1"/>
                </a:solidFill>
              </a:rPr>
              <a:t>2. Classification predictions can be evaluated using accuracy, whereas regression predictions cannot.</a:t>
            </a:r>
          </a:p>
          <a:p>
            <a:r>
              <a:rPr lang="en-US" sz="1800" b="1" dirty="0" smtClean="0">
                <a:solidFill>
                  <a:schemeClr val="bg1"/>
                </a:solidFill>
              </a:rPr>
              <a:t>Regression predictions can be evaluated using root mean squared error, whereas classification predictions cannot.</a:t>
            </a:r>
          </a:p>
          <a:p>
            <a:r>
              <a:rPr lang="en-US" sz="1800" b="1" dirty="0" smtClean="0">
                <a:solidFill>
                  <a:schemeClr val="bg1"/>
                </a:solidFill>
              </a:rPr>
              <a:t>3. A regression algorithm can predict a discrete value which is in the form of an integer </a:t>
            </a:r>
            <a:r>
              <a:rPr lang="en-US" sz="1800" b="1" dirty="0" smtClean="0">
                <a:solidFill>
                  <a:schemeClr val="bg1"/>
                </a:solidFill>
              </a:rPr>
              <a:t>quantity</a:t>
            </a:r>
          </a:p>
          <a:p>
            <a:r>
              <a:rPr lang="en-US" sz="1800" b="1" dirty="0" smtClean="0">
                <a:solidFill>
                  <a:schemeClr val="bg1"/>
                </a:solidFill>
              </a:rPr>
              <a:t>4. </a:t>
            </a:r>
            <a:r>
              <a:rPr lang="en-US" sz="1800" b="1" dirty="0" smtClean="0">
                <a:solidFill>
                  <a:schemeClr val="bg1"/>
                </a:solidFill>
              </a:rPr>
              <a:t>A </a:t>
            </a:r>
            <a:r>
              <a:rPr lang="en-US" sz="1800" b="1" dirty="0" smtClean="0">
                <a:solidFill>
                  <a:schemeClr val="bg1"/>
                </a:solidFill>
              </a:rPr>
              <a:t>classification algorithm can predict a continuous value if it is in the form of a class label probability</a:t>
            </a:r>
          </a:p>
          <a:p>
            <a:endParaRPr lang="en-US" sz="1800" b="1" dirty="0">
              <a:solidFill>
                <a:schemeClr val="bg1"/>
              </a:solidFill>
            </a:endParaRPr>
          </a:p>
        </p:txBody>
      </p: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39938" name="Picture 2"/>
          <p:cNvPicPr>
            <a:picLocks noChangeAspect="1" noChangeArrowheads="1"/>
          </p:cNvPicPr>
          <p:nvPr/>
        </p:nvPicPr>
        <p:blipFill>
          <a:blip r:embed="rId3"/>
          <a:srcRect/>
          <a:stretch>
            <a:fillRect/>
          </a:stretch>
        </p:blipFill>
        <p:spPr bwMode="auto">
          <a:xfrm>
            <a:off x="0" y="438150"/>
            <a:ext cx="3933473" cy="3581400"/>
          </a:xfrm>
          <a:prstGeom prst="rect">
            <a:avLst/>
          </a:prstGeom>
          <a:noFill/>
          <a:ln w="9525">
            <a:noFill/>
            <a:miter lim="800000"/>
            <a:headEnd/>
            <a:tailEnd/>
          </a:ln>
          <a:effectLst/>
        </p:spPr>
      </p:pic>
      <p:sp>
        <p:nvSpPr>
          <p:cNvPr id="5" name="Rectangle 4"/>
          <p:cNvSpPr/>
          <p:nvPr/>
        </p:nvSpPr>
        <p:spPr>
          <a:xfrm>
            <a:off x="3838576" y="419100"/>
            <a:ext cx="5305424" cy="3590925"/>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2000" dirty="0" smtClean="0"/>
              <a:t>k-nearest neighbors algorithm is a non-parametric classification method, Finds intense application in pattern recognition, data mining and intrusion detection.</a:t>
            </a:r>
            <a:br>
              <a:rPr lang="en-US" sz="2000" dirty="0" smtClean="0"/>
            </a:br>
            <a:r>
              <a:rPr lang="en-US" sz="2000" dirty="0" smtClean="0"/>
              <a:t>Since it is non-parametric, it does not make any underlying assumptions about the distribution of data</a:t>
            </a:r>
            <a:endParaRPr lang="en-US" sz="2000" dirty="0" smtClean="0">
              <a:solidFill>
                <a:schemeClr val="dk1"/>
              </a:solidFill>
            </a:endParaRPr>
          </a:p>
        </p:txBody>
      </p: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56322" name="Picture 2"/>
          <p:cNvPicPr>
            <a:picLocks noChangeAspect="1" noChangeArrowheads="1"/>
          </p:cNvPicPr>
          <p:nvPr/>
        </p:nvPicPr>
        <p:blipFill>
          <a:blip r:embed="rId3"/>
          <a:srcRect/>
          <a:stretch>
            <a:fillRect/>
          </a:stretch>
        </p:blipFill>
        <p:spPr bwMode="auto">
          <a:xfrm>
            <a:off x="803275" y="947738"/>
            <a:ext cx="7535863" cy="3248025"/>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63490" name="Picture 2"/>
          <p:cNvPicPr>
            <a:picLocks noChangeAspect="1" noChangeArrowheads="1"/>
          </p:cNvPicPr>
          <p:nvPr/>
        </p:nvPicPr>
        <p:blipFill>
          <a:blip r:embed="rId3"/>
          <a:srcRect/>
          <a:stretch>
            <a:fillRect/>
          </a:stretch>
        </p:blipFill>
        <p:spPr bwMode="auto">
          <a:xfrm>
            <a:off x="0" y="542925"/>
            <a:ext cx="4505296" cy="3771900"/>
          </a:xfrm>
          <a:prstGeom prst="rect">
            <a:avLst/>
          </a:prstGeom>
          <a:noFill/>
          <a:ln w="9525">
            <a:noFill/>
            <a:miter lim="800000"/>
            <a:headEnd/>
            <a:tailEnd/>
          </a:ln>
          <a:effectLst/>
        </p:spPr>
      </p:pic>
      <p:pic>
        <p:nvPicPr>
          <p:cNvPr id="63491" name="Picture 3"/>
          <p:cNvPicPr>
            <a:picLocks noChangeAspect="1" noChangeArrowheads="1"/>
          </p:cNvPicPr>
          <p:nvPr/>
        </p:nvPicPr>
        <p:blipFill>
          <a:blip r:embed="rId4"/>
          <a:srcRect/>
          <a:stretch>
            <a:fillRect/>
          </a:stretch>
        </p:blipFill>
        <p:spPr bwMode="auto">
          <a:xfrm>
            <a:off x="4480514" y="552450"/>
            <a:ext cx="4663486" cy="3764476"/>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57347" name="Picture 3"/>
          <p:cNvPicPr>
            <a:picLocks noChangeAspect="1" noChangeArrowheads="1"/>
          </p:cNvPicPr>
          <p:nvPr/>
        </p:nvPicPr>
        <p:blipFill>
          <a:blip r:embed="rId3"/>
          <a:srcRect/>
          <a:stretch>
            <a:fillRect/>
          </a:stretch>
        </p:blipFill>
        <p:spPr bwMode="auto">
          <a:xfrm>
            <a:off x="352424" y="0"/>
            <a:ext cx="8413089" cy="514350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srcRect/>
          <a:stretch>
            <a:fillRect/>
          </a:stretch>
        </p:blipFill>
        <p:spPr bwMode="auto">
          <a:xfrm>
            <a:off x="330124" y="724246"/>
            <a:ext cx="8497819" cy="359837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58372" name="Picture 4"/>
          <p:cNvPicPr>
            <a:picLocks noChangeAspect="1" noChangeArrowheads="1"/>
          </p:cNvPicPr>
          <p:nvPr/>
        </p:nvPicPr>
        <p:blipFill>
          <a:blip r:embed="rId3"/>
          <a:srcRect/>
          <a:stretch>
            <a:fillRect/>
          </a:stretch>
        </p:blipFill>
        <p:spPr bwMode="auto">
          <a:xfrm>
            <a:off x="0" y="197936"/>
            <a:ext cx="9144000" cy="4629468"/>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59394" name="Picture 2"/>
          <p:cNvPicPr>
            <a:picLocks noChangeAspect="1" noChangeArrowheads="1"/>
          </p:cNvPicPr>
          <p:nvPr/>
        </p:nvPicPr>
        <p:blipFill>
          <a:blip r:embed="rId3"/>
          <a:srcRect/>
          <a:stretch>
            <a:fillRect/>
          </a:stretch>
        </p:blipFill>
        <p:spPr bwMode="auto">
          <a:xfrm>
            <a:off x="0" y="147863"/>
            <a:ext cx="9144000" cy="4822987"/>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60418" name="Picture 2"/>
          <p:cNvPicPr>
            <a:picLocks noChangeAspect="1" noChangeArrowheads="1"/>
          </p:cNvPicPr>
          <p:nvPr/>
        </p:nvPicPr>
        <p:blipFill>
          <a:blip r:embed="rId3"/>
          <a:srcRect/>
          <a:stretch>
            <a:fillRect/>
          </a:stretch>
        </p:blipFill>
        <p:spPr bwMode="auto">
          <a:xfrm>
            <a:off x="117577" y="0"/>
            <a:ext cx="9026423" cy="514350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61442" name="Picture 2"/>
          <p:cNvPicPr>
            <a:picLocks noChangeAspect="1" noChangeArrowheads="1"/>
          </p:cNvPicPr>
          <p:nvPr/>
        </p:nvPicPr>
        <p:blipFill>
          <a:blip r:embed="rId3"/>
          <a:srcRect/>
          <a:stretch>
            <a:fillRect/>
          </a:stretch>
        </p:blipFill>
        <p:spPr bwMode="auto">
          <a:xfrm>
            <a:off x="200024" y="415016"/>
            <a:ext cx="6640513" cy="3477534"/>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62466" name="Picture 2"/>
          <p:cNvPicPr>
            <a:picLocks noChangeAspect="1" noChangeArrowheads="1"/>
          </p:cNvPicPr>
          <p:nvPr/>
        </p:nvPicPr>
        <p:blipFill>
          <a:blip r:embed="rId3"/>
          <a:srcRect/>
          <a:stretch>
            <a:fillRect/>
          </a:stretch>
        </p:blipFill>
        <p:spPr bwMode="auto">
          <a:xfrm>
            <a:off x="133350" y="299907"/>
            <a:ext cx="8250238" cy="4207006"/>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700722"/>
          <a:ext cx="9144001" cy="2895661"/>
        </p:xfrm>
        <a:graphic>
          <a:graphicData uri="http://schemas.openxmlformats.org/drawingml/2006/table">
            <a:tbl>
              <a:tblPr/>
              <a:tblGrid>
                <a:gridCol w="1038225"/>
                <a:gridCol w="1781175"/>
                <a:gridCol w="2724150"/>
                <a:gridCol w="3600451"/>
              </a:tblGrid>
              <a:tr h="273728">
                <a:tc>
                  <a:txBody>
                    <a:bodyPr/>
                    <a:lstStyle/>
                    <a:p>
                      <a:pPr algn="l" fontAlgn="b"/>
                      <a:r>
                        <a:rPr lang="en-US" sz="1800" b="1" i="0" u="none" strike="noStrike" dirty="0">
                          <a:solidFill>
                            <a:srgbClr val="FFFFFF"/>
                          </a:solidFill>
                          <a:latin typeface="Calibri"/>
                        </a:rPr>
                        <a:t>Algorithm</a:t>
                      </a:r>
                    </a:p>
                  </a:txBody>
                  <a:tcPr marL="5502" marR="5502" marT="5502" marB="0">
                    <a:lnL>
                      <a:noFill/>
                    </a:lnL>
                    <a:lnR>
                      <a:noFill/>
                    </a:lnR>
                    <a:lnT w="6350" cap="flat" cmpd="sng" algn="ctr">
                      <a:solidFill>
                        <a:srgbClr val="10DE4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fontAlgn="b"/>
                      <a:r>
                        <a:rPr lang="en-US" sz="1800" b="1" i="0" u="none" strike="noStrike">
                          <a:solidFill>
                            <a:srgbClr val="FFFFFF"/>
                          </a:solidFill>
                          <a:latin typeface="Calibri"/>
                        </a:rPr>
                        <a:t>Best at</a:t>
                      </a:r>
                    </a:p>
                  </a:txBody>
                  <a:tcPr marL="5502" marR="5502" marT="5502" marB="0">
                    <a:lnL>
                      <a:noFill/>
                    </a:lnL>
                    <a:lnR>
                      <a:noFill/>
                    </a:lnR>
                    <a:lnT w="6350" cap="flat" cmpd="sng" algn="ctr">
                      <a:solidFill>
                        <a:srgbClr val="B0D94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fontAlgn="b"/>
                      <a:r>
                        <a:rPr lang="en-US" sz="1800" b="1" i="0" u="none" strike="noStrike">
                          <a:solidFill>
                            <a:srgbClr val="FFFFFF"/>
                          </a:solidFill>
                          <a:latin typeface="Calibri"/>
                        </a:rPr>
                        <a:t>Pros</a:t>
                      </a:r>
                    </a:p>
                  </a:txBody>
                  <a:tcPr marL="5502" marR="5502" marT="5502" marB="0">
                    <a:lnL>
                      <a:noFill/>
                    </a:lnL>
                    <a:lnR>
                      <a:noFill/>
                    </a:lnR>
                    <a:lnT w="6350" cap="flat" cmpd="sng" algn="ctr">
                      <a:solidFill>
                        <a:srgbClr val="40214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fontAlgn="b"/>
                      <a:r>
                        <a:rPr lang="en-US" sz="1800" b="1" i="0" u="none" strike="noStrike">
                          <a:solidFill>
                            <a:srgbClr val="FFFFFF"/>
                          </a:solidFill>
                          <a:latin typeface="Calibri"/>
                        </a:rPr>
                        <a:t>Cons</a:t>
                      </a:r>
                    </a:p>
                  </a:txBody>
                  <a:tcPr marL="5502" marR="5502" marT="5502" marB="0">
                    <a:lnL>
                      <a:noFill/>
                    </a:lnL>
                    <a:lnR>
                      <a:noFill/>
                    </a:lnR>
                    <a:lnT w="6350" cap="flat" cmpd="sng" algn="ctr">
                      <a:solidFill>
                        <a:srgbClr val="702D4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r>
              <a:tr h="679093">
                <a:tc>
                  <a:txBody>
                    <a:bodyPr/>
                    <a:lstStyle/>
                    <a:p>
                      <a:pPr algn="l" fontAlgn="b"/>
                      <a:r>
                        <a:rPr lang="en-US" sz="1800" b="1" i="0" u="none" strike="noStrike">
                          <a:solidFill>
                            <a:srgbClr val="FFFFFF"/>
                          </a:solidFill>
                          <a:latin typeface="Calibri"/>
                        </a:rPr>
                        <a:t>K-Nearest Neighbors</a:t>
                      </a:r>
                    </a:p>
                  </a:txBody>
                  <a:tcPr marL="5502" marR="5502" marT="5502" marB="0">
                    <a:lnL>
                      <a:noFill/>
                    </a:lnL>
                    <a:lnR>
                      <a:noFill/>
                    </a:lnR>
                    <a:lnT w="12700" cap="flat" cmpd="sng" algn="ctr">
                      <a:solidFill>
                        <a:srgbClr val="FFFFFF"/>
                      </a:solidFill>
                      <a:prstDash val="solid"/>
                      <a:round/>
                      <a:headEnd type="none" w="med" len="med"/>
                      <a:tailEnd type="none" w="med" len="med"/>
                    </a:lnT>
                    <a:lnB>
                      <a:noFill/>
                    </a:lnB>
                    <a:solidFill>
                      <a:srgbClr val="31849B"/>
                    </a:solidFill>
                  </a:tcPr>
                </a:tc>
                <a:tc>
                  <a:txBody>
                    <a:bodyPr/>
                    <a:lstStyle/>
                    <a:p>
                      <a:pPr algn="l" fontAlgn="b"/>
                      <a:r>
                        <a:rPr lang="en-US" sz="1800" b="1" i="0" u="none" strike="noStrike">
                          <a:solidFill>
                            <a:srgbClr val="FFFFFF"/>
                          </a:solidFill>
                          <a:latin typeface="Calibri"/>
                        </a:rPr>
                        <a:t>Computer vision</a:t>
                      </a:r>
                    </a:p>
                  </a:txBody>
                  <a:tcPr marL="5502" marR="5502" marT="5502" marB="0">
                    <a:lnL>
                      <a:noFill/>
                    </a:lnL>
                    <a:lnR>
                      <a:noFill/>
                    </a:lnR>
                    <a:lnT w="12700" cap="flat" cmpd="sng" algn="ctr">
                      <a:solidFill>
                        <a:srgbClr val="FFFFFF"/>
                      </a:solidFill>
                      <a:prstDash val="solid"/>
                      <a:round/>
                      <a:headEnd type="none" w="med" len="med"/>
                      <a:tailEnd type="none" w="med" len="med"/>
                    </a:lnT>
                    <a:lnB>
                      <a:noFill/>
                    </a:lnB>
                    <a:solidFill>
                      <a:srgbClr val="31849B"/>
                    </a:solidFill>
                  </a:tcPr>
                </a:tc>
                <a:tc>
                  <a:txBody>
                    <a:bodyPr/>
                    <a:lstStyle/>
                    <a:p>
                      <a:pPr algn="l" fontAlgn="b"/>
                      <a:r>
                        <a:rPr lang="en-US" sz="1800" b="1" i="0" u="none" strike="noStrike" dirty="0">
                          <a:solidFill>
                            <a:srgbClr val="FFFFFF"/>
                          </a:solidFill>
                          <a:latin typeface="Calibri"/>
                        </a:rPr>
                        <a:t>Fast, lazy training</a:t>
                      </a:r>
                    </a:p>
                  </a:txBody>
                  <a:tcPr marL="5502" marR="5502" marT="5502" marB="0">
                    <a:lnL>
                      <a:noFill/>
                    </a:lnL>
                    <a:lnR>
                      <a:noFill/>
                    </a:lnR>
                    <a:lnT w="12700" cap="flat" cmpd="sng" algn="ctr">
                      <a:solidFill>
                        <a:srgbClr val="FFFFFF"/>
                      </a:solidFill>
                      <a:prstDash val="solid"/>
                      <a:round/>
                      <a:headEnd type="none" w="med" len="med"/>
                      <a:tailEnd type="none" w="med" len="med"/>
                    </a:lnT>
                    <a:lnB>
                      <a:noFill/>
                    </a:lnB>
                    <a:solidFill>
                      <a:srgbClr val="31849B"/>
                    </a:solidFill>
                  </a:tcPr>
                </a:tc>
                <a:tc>
                  <a:txBody>
                    <a:bodyPr/>
                    <a:lstStyle/>
                    <a:p>
                      <a:pPr algn="l" fontAlgn="b"/>
                      <a:r>
                        <a:rPr lang="en-US" sz="1800" b="1" i="0" u="none" strike="noStrike">
                          <a:solidFill>
                            <a:srgbClr val="FFFFFF"/>
                          </a:solidFill>
                          <a:latin typeface="Calibri"/>
                        </a:rPr>
                        <a:t>Slow and cumbersome in the predicting phase</a:t>
                      </a:r>
                    </a:p>
                  </a:txBody>
                  <a:tcPr marL="5502" marR="5502" marT="5502" marB="0">
                    <a:lnL>
                      <a:noFill/>
                    </a:lnL>
                    <a:lnR>
                      <a:noFill/>
                    </a:lnR>
                    <a:lnT w="12700" cap="flat" cmpd="sng" algn="ctr">
                      <a:solidFill>
                        <a:srgbClr val="FFFFFF"/>
                      </a:solidFill>
                      <a:prstDash val="solid"/>
                      <a:round/>
                      <a:headEnd type="none" w="med" len="med"/>
                      <a:tailEnd type="none" w="med" len="med"/>
                    </a:lnT>
                    <a:lnB>
                      <a:noFill/>
                    </a:lnB>
                    <a:solidFill>
                      <a:srgbClr val="31849B"/>
                    </a:solidFill>
                  </a:tcPr>
                </a:tc>
              </a:tr>
              <a:tr h="408850">
                <a:tc>
                  <a:txBody>
                    <a:bodyPr/>
                    <a:lstStyle/>
                    <a:p>
                      <a:pPr algn="l" fontAlgn="b"/>
                      <a:endParaRPr lang="en-US" sz="1800" b="1" i="0" u="none" strike="noStrike">
                        <a:solidFill>
                          <a:srgbClr val="FFFFFF"/>
                        </a:solidFill>
                        <a:latin typeface="Calibri"/>
                      </a:endParaRPr>
                    </a:p>
                  </a:txBody>
                  <a:tcPr marL="5502" marR="5502" marT="5502" marB="0">
                    <a:lnL>
                      <a:noFill/>
                    </a:lnL>
                    <a:lnR>
                      <a:noFill/>
                    </a:lnR>
                    <a:lnT>
                      <a:noFill/>
                    </a:lnT>
                    <a:lnB>
                      <a:noFill/>
                    </a:lnB>
                    <a:solidFill>
                      <a:srgbClr val="4BACC6"/>
                    </a:solidFill>
                  </a:tcPr>
                </a:tc>
                <a:tc>
                  <a:txBody>
                    <a:bodyPr/>
                    <a:lstStyle/>
                    <a:p>
                      <a:pPr algn="l" fontAlgn="b"/>
                      <a:r>
                        <a:rPr lang="en-US" sz="1800" b="1" i="0" u="none" strike="noStrike">
                          <a:solidFill>
                            <a:srgbClr val="FFFFFF"/>
                          </a:solidFill>
                          <a:latin typeface="Calibri"/>
                        </a:rPr>
                        <a:t>Multilabel tagging</a:t>
                      </a:r>
                    </a:p>
                  </a:txBody>
                  <a:tcPr marL="5502" marR="5502" marT="5502" marB="0">
                    <a:lnL>
                      <a:noFill/>
                    </a:lnL>
                    <a:lnR>
                      <a:noFill/>
                    </a:lnR>
                    <a:lnT>
                      <a:noFill/>
                    </a:lnT>
                    <a:lnB>
                      <a:noFill/>
                    </a:lnB>
                    <a:solidFill>
                      <a:srgbClr val="4BACC6"/>
                    </a:solidFill>
                  </a:tcPr>
                </a:tc>
                <a:tc>
                  <a:txBody>
                    <a:bodyPr/>
                    <a:lstStyle/>
                    <a:p>
                      <a:pPr algn="l" fontAlgn="b"/>
                      <a:r>
                        <a:rPr lang="en-US" sz="1800" b="1" i="0" u="none" strike="noStrike" dirty="0">
                          <a:solidFill>
                            <a:srgbClr val="FFFFFF"/>
                          </a:solidFill>
                          <a:latin typeface="Calibri"/>
                        </a:rPr>
                        <a:t>Can naturally handle extreme multiclass problems (like tagging text)</a:t>
                      </a:r>
                    </a:p>
                  </a:txBody>
                  <a:tcPr marL="5502" marR="5502" marT="5502" marB="0">
                    <a:lnL>
                      <a:noFill/>
                    </a:lnL>
                    <a:lnR>
                      <a:noFill/>
                    </a:lnR>
                    <a:lnT>
                      <a:noFill/>
                    </a:lnT>
                    <a:lnB>
                      <a:noFill/>
                    </a:lnB>
                    <a:solidFill>
                      <a:srgbClr val="4BACC6"/>
                    </a:solidFill>
                  </a:tcPr>
                </a:tc>
                <a:tc>
                  <a:txBody>
                    <a:bodyPr/>
                    <a:lstStyle/>
                    <a:p>
                      <a:pPr algn="l" fontAlgn="b"/>
                      <a:r>
                        <a:rPr lang="en-US" sz="1800" b="1" i="0" u="none" strike="noStrike">
                          <a:solidFill>
                            <a:srgbClr val="FFFFFF"/>
                          </a:solidFill>
                          <a:latin typeface="Calibri"/>
                        </a:rPr>
                        <a:t>Can fail to predict correctly due to the curse of dimensionality</a:t>
                      </a:r>
                    </a:p>
                  </a:txBody>
                  <a:tcPr marL="5502" marR="5502" marT="5502" marB="0">
                    <a:lnL>
                      <a:noFill/>
                    </a:lnL>
                    <a:lnR>
                      <a:noFill/>
                    </a:lnR>
                    <a:lnT>
                      <a:noFill/>
                    </a:lnT>
                    <a:lnB>
                      <a:noFill/>
                    </a:lnB>
                    <a:solidFill>
                      <a:srgbClr val="4BACC6"/>
                    </a:solidFill>
                  </a:tcPr>
                </a:tc>
              </a:tr>
              <a:tr h="257385">
                <a:tc>
                  <a:txBody>
                    <a:bodyPr/>
                    <a:lstStyle/>
                    <a:p>
                      <a:pPr algn="l" fontAlgn="b"/>
                      <a:endParaRPr lang="en-US" sz="1800" b="1" i="0" u="none" strike="noStrike">
                        <a:solidFill>
                          <a:srgbClr val="FFFFFF"/>
                        </a:solidFill>
                        <a:latin typeface="Calibri"/>
                      </a:endParaRPr>
                    </a:p>
                  </a:txBody>
                  <a:tcPr marL="5502" marR="5502" marT="5502" marB="0">
                    <a:lnL>
                      <a:noFill/>
                    </a:lnL>
                    <a:lnR>
                      <a:noFill/>
                    </a:lnR>
                    <a:lnT>
                      <a:noFill/>
                    </a:lnT>
                    <a:lnB>
                      <a:noFill/>
                    </a:lnB>
                    <a:solidFill>
                      <a:srgbClr val="31849B"/>
                    </a:solidFill>
                  </a:tcPr>
                </a:tc>
                <a:tc>
                  <a:txBody>
                    <a:bodyPr/>
                    <a:lstStyle/>
                    <a:p>
                      <a:pPr algn="l" fontAlgn="b"/>
                      <a:r>
                        <a:rPr lang="en-US" sz="1800" b="1" i="0" u="none" strike="noStrike">
                          <a:solidFill>
                            <a:srgbClr val="FFFFFF"/>
                          </a:solidFill>
                          <a:latin typeface="Calibri"/>
                        </a:rPr>
                        <a:t>Recommender systems</a:t>
                      </a:r>
                    </a:p>
                  </a:txBody>
                  <a:tcPr marL="5502" marR="5502" marT="5502" marB="0">
                    <a:lnL>
                      <a:noFill/>
                    </a:lnL>
                    <a:lnR>
                      <a:noFill/>
                    </a:lnR>
                    <a:lnT>
                      <a:noFill/>
                    </a:lnT>
                    <a:lnB>
                      <a:noFill/>
                    </a:lnB>
                    <a:solidFill>
                      <a:srgbClr val="31849B"/>
                    </a:solidFill>
                  </a:tcPr>
                </a:tc>
                <a:tc>
                  <a:txBody>
                    <a:bodyPr/>
                    <a:lstStyle/>
                    <a:p>
                      <a:pPr algn="l" fontAlgn="b"/>
                      <a:endParaRPr lang="en-US" sz="1800" b="1" i="0" u="none" strike="noStrike">
                        <a:solidFill>
                          <a:srgbClr val="FFFFFF"/>
                        </a:solidFill>
                        <a:latin typeface="Calibri"/>
                      </a:endParaRPr>
                    </a:p>
                  </a:txBody>
                  <a:tcPr marL="5502" marR="5502" marT="5502" marB="0">
                    <a:lnL>
                      <a:noFill/>
                    </a:lnL>
                    <a:lnR>
                      <a:noFill/>
                    </a:lnR>
                    <a:lnT>
                      <a:noFill/>
                    </a:lnT>
                    <a:lnB>
                      <a:noFill/>
                    </a:lnB>
                    <a:solidFill>
                      <a:srgbClr val="31849B"/>
                    </a:solidFill>
                  </a:tcPr>
                </a:tc>
                <a:tc>
                  <a:txBody>
                    <a:bodyPr/>
                    <a:lstStyle/>
                    <a:p>
                      <a:pPr algn="l" fontAlgn="b"/>
                      <a:endParaRPr lang="en-US" sz="1800" b="1" i="0" u="none" strike="noStrike">
                        <a:solidFill>
                          <a:srgbClr val="FFFFFF"/>
                        </a:solidFill>
                        <a:latin typeface="Calibri"/>
                      </a:endParaRPr>
                    </a:p>
                  </a:txBody>
                  <a:tcPr marL="5502" marR="5502" marT="5502" marB="0">
                    <a:lnL>
                      <a:noFill/>
                    </a:lnL>
                    <a:lnR>
                      <a:noFill/>
                    </a:lnR>
                    <a:lnT>
                      <a:noFill/>
                    </a:lnT>
                    <a:lnB>
                      <a:noFill/>
                    </a:lnB>
                    <a:solidFill>
                      <a:srgbClr val="31849B"/>
                    </a:solidFill>
                  </a:tcPr>
                </a:tc>
              </a:tr>
              <a:tr h="273728">
                <a:tc>
                  <a:txBody>
                    <a:bodyPr/>
                    <a:lstStyle/>
                    <a:p>
                      <a:pPr algn="l" fontAlgn="b"/>
                      <a:endParaRPr lang="en-US" sz="1800" b="1" i="0" u="none" strike="noStrike">
                        <a:solidFill>
                          <a:srgbClr val="FFFFFF"/>
                        </a:solidFill>
                        <a:latin typeface="Calibri"/>
                      </a:endParaRPr>
                    </a:p>
                  </a:txBody>
                  <a:tcPr marL="5502" marR="5502" marT="5502" marB="0">
                    <a:lnL>
                      <a:noFill/>
                    </a:lnL>
                    <a:lnR>
                      <a:noFill/>
                    </a:lnR>
                    <a:lnT>
                      <a:noFill/>
                    </a:lnT>
                    <a:lnB>
                      <a:noFill/>
                    </a:lnB>
                    <a:solidFill>
                      <a:srgbClr val="4BACC6"/>
                    </a:solidFill>
                  </a:tcPr>
                </a:tc>
                <a:tc>
                  <a:txBody>
                    <a:bodyPr/>
                    <a:lstStyle/>
                    <a:p>
                      <a:pPr algn="l" fontAlgn="b"/>
                      <a:r>
                        <a:rPr lang="en-US" sz="1800" b="1" i="0" u="none" strike="noStrike">
                          <a:solidFill>
                            <a:srgbClr val="FFFFFF"/>
                          </a:solidFill>
                          <a:latin typeface="Calibri"/>
                        </a:rPr>
                        <a:t>Spell checking problems</a:t>
                      </a:r>
                    </a:p>
                  </a:txBody>
                  <a:tcPr marL="5502" marR="5502" marT="5502" marB="0">
                    <a:lnL>
                      <a:noFill/>
                    </a:lnL>
                    <a:lnR>
                      <a:noFill/>
                    </a:lnR>
                    <a:lnT>
                      <a:noFill/>
                    </a:lnT>
                    <a:lnB>
                      <a:noFill/>
                    </a:lnB>
                    <a:solidFill>
                      <a:srgbClr val="4BACC6"/>
                    </a:solidFill>
                  </a:tcPr>
                </a:tc>
                <a:tc>
                  <a:txBody>
                    <a:bodyPr/>
                    <a:lstStyle/>
                    <a:p>
                      <a:pPr algn="l" fontAlgn="b"/>
                      <a:endParaRPr lang="en-US" sz="1800" b="1" i="0" u="none" strike="noStrike">
                        <a:solidFill>
                          <a:srgbClr val="FFFFFF"/>
                        </a:solidFill>
                        <a:latin typeface="Calibri"/>
                      </a:endParaRPr>
                    </a:p>
                  </a:txBody>
                  <a:tcPr marL="5502" marR="5502" marT="5502" marB="0">
                    <a:lnL>
                      <a:noFill/>
                    </a:lnL>
                    <a:lnR>
                      <a:noFill/>
                    </a:lnR>
                    <a:lnT>
                      <a:noFill/>
                    </a:lnT>
                    <a:lnB>
                      <a:noFill/>
                    </a:lnB>
                    <a:solidFill>
                      <a:srgbClr val="4BACC6"/>
                    </a:solidFill>
                  </a:tcPr>
                </a:tc>
                <a:tc>
                  <a:txBody>
                    <a:bodyPr/>
                    <a:lstStyle/>
                    <a:p>
                      <a:pPr algn="l" fontAlgn="b"/>
                      <a:endParaRPr lang="en-US" sz="1800" b="1" i="0" u="none" strike="noStrike" dirty="0">
                        <a:solidFill>
                          <a:srgbClr val="FFFFFF"/>
                        </a:solidFill>
                        <a:latin typeface="Calibri"/>
                      </a:endParaRPr>
                    </a:p>
                  </a:txBody>
                  <a:tcPr marL="5502" marR="5502" marT="5502" marB="0">
                    <a:lnL>
                      <a:noFill/>
                    </a:lnL>
                    <a:lnR>
                      <a:noFill/>
                    </a:lnR>
                    <a:lnT>
                      <a:noFill/>
                    </a:lnT>
                    <a:lnB>
                      <a:noFill/>
                    </a:lnB>
                    <a:solidFill>
                      <a:srgbClr val="4BACC6"/>
                    </a:solidFill>
                  </a:tcPr>
                </a:tc>
              </a:tr>
            </a:tbl>
          </a:graphicData>
        </a:graphic>
      </p:graphicFrame>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1030" name="Picture 6"/>
          <p:cNvPicPr>
            <a:picLocks noChangeAspect="1" noChangeArrowheads="1"/>
          </p:cNvPicPr>
          <p:nvPr/>
        </p:nvPicPr>
        <p:blipFill>
          <a:blip r:embed="rId3"/>
          <a:srcRect/>
          <a:stretch>
            <a:fillRect/>
          </a:stretch>
        </p:blipFill>
        <p:spPr bwMode="auto">
          <a:xfrm>
            <a:off x="3358455" y="2370636"/>
            <a:ext cx="3032820" cy="2772864"/>
          </a:xfrm>
          <a:prstGeom prst="rect">
            <a:avLst/>
          </a:prstGeom>
          <a:noFill/>
          <a:ln w="9525">
            <a:noFill/>
            <a:miter lim="800000"/>
            <a:headEnd/>
            <a:tailEnd/>
          </a:ln>
          <a:effectLst/>
        </p:spPr>
      </p:pic>
      <p:pic>
        <p:nvPicPr>
          <p:cNvPr id="1026" name="Picture 2"/>
          <p:cNvPicPr>
            <a:picLocks noChangeAspect="1" noChangeArrowheads="1"/>
          </p:cNvPicPr>
          <p:nvPr/>
        </p:nvPicPr>
        <p:blipFill>
          <a:blip r:embed="rId4"/>
          <a:srcRect/>
          <a:stretch>
            <a:fillRect/>
          </a:stretch>
        </p:blipFill>
        <p:spPr bwMode="auto">
          <a:xfrm>
            <a:off x="1965076" y="-1"/>
            <a:ext cx="4034933" cy="2038351"/>
          </a:xfrm>
          <a:prstGeom prst="rect">
            <a:avLst/>
          </a:prstGeom>
          <a:noFill/>
          <a:ln w="9525">
            <a:noFill/>
            <a:miter lim="800000"/>
            <a:headEnd/>
            <a:tailEnd/>
          </a:ln>
          <a:effectLst/>
        </p:spPr>
      </p:pic>
      <p:pic>
        <p:nvPicPr>
          <p:cNvPr id="1027" name="Picture 3"/>
          <p:cNvPicPr>
            <a:picLocks noChangeAspect="1" noChangeArrowheads="1"/>
          </p:cNvPicPr>
          <p:nvPr/>
        </p:nvPicPr>
        <p:blipFill>
          <a:blip r:embed="rId5"/>
          <a:srcRect/>
          <a:stretch>
            <a:fillRect/>
          </a:stretch>
        </p:blipFill>
        <p:spPr bwMode="auto">
          <a:xfrm>
            <a:off x="0" y="0"/>
            <a:ext cx="1962150" cy="2383231"/>
          </a:xfrm>
          <a:prstGeom prst="rect">
            <a:avLst/>
          </a:prstGeom>
          <a:noFill/>
          <a:ln w="9525">
            <a:noFill/>
            <a:miter lim="800000"/>
            <a:headEnd/>
            <a:tailEnd/>
          </a:ln>
          <a:effectLst/>
        </p:spPr>
      </p:pic>
      <p:pic>
        <p:nvPicPr>
          <p:cNvPr id="1028" name="Picture 4"/>
          <p:cNvPicPr>
            <a:picLocks noChangeAspect="1" noChangeArrowheads="1"/>
          </p:cNvPicPr>
          <p:nvPr/>
        </p:nvPicPr>
        <p:blipFill>
          <a:blip r:embed="rId6"/>
          <a:srcRect/>
          <a:stretch>
            <a:fillRect/>
          </a:stretch>
        </p:blipFill>
        <p:spPr bwMode="auto">
          <a:xfrm>
            <a:off x="5994526" y="0"/>
            <a:ext cx="3149474" cy="2881312"/>
          </a:xfrm>
          <a:prstGeom prst="rect">
            <a:avLst/>
          </a:prstGeom>
          <a:noFill/>
          <a:ln w="9525">
            <a:noFill/>
            <a:miter lim="800000"/>
            <a:headEnd/>
            <a:tailEnd/>
          </a:ln>
          <a:effectLst/>
        </p:spPr>
      </p:pic>
      <p:pic>
        <p:nvPicPr>
          <p:cNvPr id="9" name="Picture 5"/>
          <p:cNvPicPr>
            <a:picLocks noChangeAspect="1" noChangeArrowheads="1"/>
          </p:cNvPicPr>
          <p:nvPr/>
        </p:nvPicPr>
        <p:blipFill>
          <a:blip r:embed="rId7"/>
          <a:srcRect t="53314"/>
          <a:stretch>
            <a:fillRect/>
          </a:stretch>
        </p:blipFill>
        <p:spPr bwMode="auto">
          <a:xfrm>
            <a:off x="0" y="2371725"/>
            <a:ext cx="3752850" cy="1295400"/>
          </a:xfrm>
          <a:prstGeom prst="rect">
            <a:avLst/>
          </a:prstGeom>
          <a:noFill/>
          <a:ln w="9525">
            <a:noFill/>
            <a:miter lim="800000"/>
            <a:headEnd/>
            <a:tailEnd/>
          </a:ln>
          <a:effectLst/>
        </p:spPr>
      </p:pic>
      <p:pic>
        <p:nvPicPr>
          <p:cNvPr id="1029" name="Picture 5"/>
          <p:cNvPicPr>
            <a:picLocks noChangeAspect="1" noChangeArrowheads="1"/>
          </p:cNvPicPr>
          <p:nvPr/>
        </p:nvPicPr>
        <p:blipFill>
          <a:blip r:embed="rId7"/>
          <a:srcRect l="8122" t="3881" r="2792" b="74835"/>
          <a:stretch>
            <a:fillRect/>
          </a:stretch>
        </p:blipFill>
        <p:spPr bwMode="auto">
          <a:xfrm>
            <a:off x="9525" y="3676650"/>
            <a:ext cx="3343275" cy="59055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1" name="Picture 7"/>
          <p:cNvPicPr>
            <a:picLocks noChangeAspect="1" noChangeArrowheads="1"/>
          </p:cNvPicPr>
          <p:nvPr/>
        </p:nvPicPr>
        <p:blipFill>
          <a:blip r:embed="rId2"/>
          <a:srcRect/>
          <a:stretch>
            <a:fillRect/>
          </a:stretch>
        </p:blipFill>
        <p:spPr bwMode="auto">
          <a:xfrm>
            <a:off x="1743075" y="771525"/>
            <a:ext cx="5669556" cy="1752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39941" name="Picture 5"/>
          <p:cNvPicPr>
            <a:picLocks noChangeAspect="1" noChangeArrowheads="1"/>
          </p:cNvPicPr>
          <p:nvPr/>
        </p:nvPicPr>
        <p:blipFill>
          <a:blip r:embed="rId3"/>
          <a:srcRect/>
          <a:stretch>
            <a:fillRect/>
          </a:stretch>
        </p:blipFill>
        <p:spPr bwMode="auto">
          <a:xfrm>
            <a:off x="0" y="742950"/>
            <a:ext cx="3237628" cy="3481388"/>
          </a:xfrm>
          <a:prstGeom prst="rect">
            <a:avLst/>
          </a:prstGeom>
          <a:noFill/>
          <a:ln w="9525">
            <a:noFill/>
            <a:miter lim="800000"/>
            <a:headEnd/>
            <a:tailEnd/>
          </a:ln>
          <a:effectLst/>
        </p:spPr>
      </p:pic>
      <p:pic>
        <p:nvPicPr>
          <p:cNvPr id="39942" name="Picture 6"/>
          <p:cNvPicPr>
            <a:picLocks noChangeAspect="1" noChangeArrowheads="1"/>
          </p:cNvPicPr>
          <p:nvPr/>
        </p:nvPicPr>
        <p:blipFill>
          <a:blip r:embed="rId4"/>
          <a:srcRect/>
          <a:stretch>
            <a:fillRect/>
          </a:stretch>
        </p:blipFill>
        <p:spPr bwMode="auto">
          <a:xfrm>
            <a:off x="3381375" y="0"/>
            <a:ext cx="5372100" cy="1628775"/>
          </a:xfrm>
          <a:prstGeom prst="rect">
            <a:avLst/>
          </a:prstGeom>
          <a:noFill/>
          <a:ln w="9525">
            <a:noFill/>
            <a:miter lim="800000"/>
            <a:headEnd/>
            <a:tailEnd/>
          </a:ln>
          <a:effectLst/>
        </p:spPr>
      </p:pic>
      <p:pic>
        <p:nvPicPr>
          <p:cNvPr id="39943" name="Picture 7"/>
          <p:cNvPicPr>
            <a:picLocks noChangeAspect="1" noChangeArrowheads="1"/>
          </p:cNvPicPr>
          <p:nvPr/>
        </p:nvPicPr>
        <p:blipFill>
          <a:blip r:embed="rId5"/>
          <a:srcRect/>
          <a:stretch>
            <a:fillRect/>
          </a:stretch>
        </p:blipFill>
        <p:spPr bwMode="auto">
          <a:xfrm>
            <a:off x="4305300" y="3286125"/>
            <a:ext cx="4838700" cy="1857375"/>
          </a:xfrm>
          <a:prstGeom prst="rect">
            <a:avLst/>
          </a:prstGeom>
          <a:noFill/>
          <a:ln w="9525">
            <a:noFill/>
            <a:miter lim="800000"/>
            <a:headEnd/>
            <a:tailEnd/>
          </a:ln>
          <a:effectLst/>
        </p:spPr>
      </p:pic>
      <p:sp>
        <p:nvSpPr>
          <p:cNvPr id="11" name="Rectangle 10"/>
          <p:cNvSpPr/>
          <p:nvPr/>
        </p:nvSpPr>
        <p:spPr>
          <a:xfrm>
            <a:off x="3343275" y="1628775"/>
            <a:ext cx="5410200" cy="70485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2000" dirty="0" smtClean="0"/>
              <a:t>Decision trees are widely used models for classification and regression tasks</a:t>
            </a:r>
            <a:endParaRPr lang="en-US" sz="2000" dirty="0" smtClean="0">
              <a:solidFill>
                <a:schemeClr val="dk1"/>
              </a:solidFill>
            </a:endParaRPr>
          </a:p>
        </p:txBody>
      </p: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40963" name="Picture 3"/>
          <p:cNvPicPr>
            <a:picLocks noChangeAspect="1" noChangeArrowheads="1"/>
          </p:cNvPicPr>
          <p:nvPr/>
        </p:nvPicPr>
        <p:blipFill>
          <a:blip r:embed="rId3"/>
          <a:srcRect/>
          <a:stretch>
            <a:fillRect/>
          </a:stretch>
        </p:blipFill>
        <p:spPr bwMode="auto">
          <a:xfrm>
            <a:off x="3071409" y="1685925"/>
            <a:ext cx="6072591" cy="3457575"/>
          </a:xfrm>
          <a:prstGeom prst="rect">
            <a:avLst/>
          </a:prstGeom>
          <a:noFill/>
          <a:ln w="9525">
            <a:noFill/>
            <a:miter lim="800000"/>
            <a:headEnd/>
            <a:tailEnd/>
          </a:ln>
          <a:effectLst/>
        </p:spPr>
      </p:pic>
      <p:pic>
        <p:nvPicPr>
          <p:cNvPr id="40962" name="Picture 2"/>
          <p:cNvPicPr>
            <a:picLocks noChangeAspect="1" noChangeArrowheads="1"/>
          </p:cNvPicPr>
          <p:nvPr/>
        </p:nvPicPr>
        <p:blipFill>
          <a:blip r:embed="rId4"/>
          <a:srcRect/>
          <a:stretch>
            <a:fillRect/>
          </a:stretch>
        </p:blipFill>
        <p:spPr bwMode="auto">
          <a:xfrm>
            <a:off x="-1" y="0"/>
            <a:ext cx="3998025" cy="304800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6" name="Title 1"/>
          <p:cNvSpPr txBox="1">
            <a:spLocks/>
          </p:cNvSpPr>
          <p:nvPr/>
        </p:nvSpPr>
        <p:spPr>
          <a:xfrm>
            <a:off x="278448" y="280460"/>
            <a:ext cx="8520600" cy="841800"/>
          </a:xfrm>
          <a:prstGeom prst="rect">
            <a:avLst/>
          </a:prstGeom>
          <a:noFill/>
          <a:ln w="38100">
            <a:noFill/>
          </a:ln>
        </p:spPr>
        <p:txBody>
          <a:bodyPr spcFirstLastPara="1" wrap="square" lIns="91425" tIns="91425" rIns="91425" bIns="91425" anchor="b" anchorCtr="0">
            <a:normAutofit fontScale="85000" lnSpcReduction="10000"/>
          </a:bodyPr>
          <a:lstStyle/>
          <a:p>
            <a:pPr lvl="0" algn="ctr">
              <a:buClr>
                <a:schemeClr val="dk1"/>
              </a:buClr>
              <a:buSzPts val="5200"/>
            </a:pPr>
            <a:r>
              <a:rPr kumimoji="0" lang="en-US" sz="5200" b="1" i="0" u="none" strike="noStrike" kern="0" cap="none" spc="0" normalizeH="0" baseline="0" noProof="0" dirty="0" smtClean="0">
                <a:ln>
                  <a:noFill/>
                </a:ln>
                <a:solidFill>
                  <a:srgbClr val="FFFFFF"/>
                </a:solidFill>
                <a:effectLst/>
                <a:uLnTx/>
                <a:uFillTx/>
                <a:latin typeface="Arial"/>
                <a:ea typeface="Arial"/>
                <a:cs typeface="Arial"/>
                <a:sym typeface="Arial"/>
              </a:rPr>
              <a:t>Supervised </a:t>
            </a:r>
            <a:r>
              <a:rPr kumimoji="0" lang="en-US" sz="5400" b="1" i="0" u="none" strike="noStrike" kern="0" cap="none" spc="0" normalizeH="0" baseline="0" noProof="0" dirty="0" smtClean="0">
                <a:ln>
                  <a:noFill/>
                </a:ln>
                <a:solidFill>
                  <a:srgbClr val="FFFFFF"/>
                </a:solidFill>
                <a:effectLst/>
                <a:uLnTx/>
                <a:uFillTx/>
                <a:latin typeface="Arial"/>
                <a:ea typeface="Arial"/>
                <a:cs typeface="Arial"/>
                <a:sym typeface="Arial"/>
              </a:rPr>
              <a:t>Machine</a:t>
            </a:r>
            <a:r>
              <a:rPr kumimoji="0" lang="en-US" sz="5200" b="1" i="0" u="none" strike="noStrike" kern="0" cap="none" spc="0" normalizeH="0" baseline="0" noProof="0" dirty="0" smtClean="0">
                <a:ln>
                  <a:noFill/>
                </a:ln>
                <a:solidFill>
                  <a:srgbClr val="FFFFFF"/>
                </a:solidFill>
                <a:effectLst/>
                <a:uLnTx/>
                <a:uFillTx/>
                <a:latin typeface="Arial"/>
                <a:ea typeface="Arial"/>
                <a:cs typeface="Arial"/>
                <a:sym typeface="Arial"/>
              </a:rPr>
              <a:t> Learning</a:t>
            </a:r>
            <a:endParaRPr kumimoji="0" lang="en-US" sz="52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0" name="TextBox 9"/>
          <p:cNvSpPr txBox="1"/>
          <p:nvPr/>
        </p:nvSpPr>
        <p:spPr>
          <a:xfrm>
            <a:off x="665018" y="1546167"/>
            <a:ext cx="7631083" cy="243143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numCol="1" rtlCol="0">
            <a:spAutoFit/>
          </a:bodyPr>
          <a:lstStyle/>
          <a:p>
            <a:pPr algn="just"/>
            <a:r>
              <a:rPr lang="en-US" sz="1800" dirty="0" smtClean="0"/>
              <a:t>Supervised machine learning algorithms uncover </a:t>
            </a:r>
            <a:r>
              <a:rPr lang="en-US" sz="2200" b="1" dirty="0" smtClean="0"/>
              <a:t>insights</a:t>
            </a:r>
            <a:r>
              <a:rPr lang="en-US" sz="2000" dirty="0" smtClean="0"/>
              <a:t>, </a:t>
            </a:r>
            <a:r>
              <a:rPr lang="en-US" sz="2200" b="1" dirty="0" smtClean="0"/>
              <a:t>patterns</a:t>
            </a:r>
            <a:r>
              <a:rPr lang="en-US" sz="2000" dirty="0" smtClean="0"/>
              <a:t>, and </a:t>
            </a:r>
            <a:r>
              <a:rPr lang="en-US" sz="2200" b="1" dirty="0" smtClean="0"/>
              <a:t>relationships</a:t>
            </a:r>
            <a:r>
              <a:rPr lang="en-US" sz="2000" dirty="0" smtClean="0"/>
              <a:t> from a </a:t>
            </a:r>
            <a:r>
              <a:rPr lang="en-US" sz="2200" b="1" dirty="0" smtClean="0"/>
              <a:t>labeled training dataset</a:t>
            </a:r>
            <a:r>
              <a:rPr lang="en-US" sz="2000" b="1" dirty="0" smtClean="0"/>
              <a:t>.</a:t>
            </a:r>
          </a:p>
          <a:p>
            <a:pPr algn="just"/>
            <a:r>
              <a:rPr lang="en-US" sz="1800" dirty="0" smtClean="0"/>
              <a:t> (i.e.) Supervised learning is applied when the data is in the form of input variables and output target values. The algorithm learns the mapping function from the input to the output. These approaches can be broadly divided into two main categories:</a:t>
            </a:r>
          </a:p>
          <a:p>
            <a:pPr marL="342900" indent="-342900" algn="just">
              <a:buClr>
                <a:schemeClr val="bg1"/>
              </a:buClr>
              <a:buFont typeface="Arial" pitchFamily="34" charset="0"/>
              <a:buChar char="•"/>
            </a:pPr>
            <a:r>
              <a:rPr lang="en-US" sz="1800" dirty="0" smtClean="0">
                <a:solidFill>
                  <a:schemeClr val="bg1"/>
                </a:solidFill>
              </a:rPr>
              <a:t> Classification</a:t>
            </a:r>
          </a:p>
          <a:p>
            <a:pPr marL="342900" indent="-342900" algn="just">
              <a:buClr>
                <a:schemeClr val="bg1"/>
              </a:buClr>
              <a:buFont typeface="Arial" pitchFamily="34" charset="0"/>
              <a:buChar char="•"/>
            </a:pPr>
            <a:r>
              <a:rPr lang="en-US" sz="1800" dirty="0" smtClean="0">
                <a:solidFill>
                  <a:schemeClr val="bg1"/>
                </a:solidFill>
              </a:rPr>
              <a:t> Regression</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6" name="TextBox 5"/>
          <p:cNvSpPr txBox="1"/>
          <p:nvPr/>
        </p:nvSpPr>
        <p:spPr>
          <a:xfrm>
            <a:off x="0" y="0"/>
            <a:ext cx="4089581" cy="707886"/>
          </a:xfrm>
          <a:prstGeom prst="rect">
            <a:avLst/>
          </a:prstGeom>
          <a:noFill/>
        </p:spPr>
        <p:txBody>
          <a:bodyPr wrap="none" rtlCol="0">
            <a:spAutoFit/>
          </a:bodyPr>
          <a:lstStyle/>
          <a:p>
            <a:r>
              <a:rPr lang="en-US" sz="4000" b="1" dirty="0" smtClean="0">
                <a:solidFill>
                  <a:schemeClr val="bg1"/>
                </a:solidFill>
              </a:rPr>
              <a:t>Random forests</a:t>
            </a:r>
            <a:endParaRPr lang="en-US" sz="4000" b="1" dirty="0">
              <a:solidFill>
                <a:schemeClr val="bg1"/>
              </a:solidFill>
            </a:endParaRPr>
          </a:p>
        </p:txBody>
      </p:sp>
      <p:pic>
        <p:nvPicPr>
          <p:cNvPr id="41986" name="Picture 2"/>
          <p:cNvPicPr>
            <a:picLocks noChangeAspect="1" noChangeArrowheads="1"/>
          </p:cNvPicPr>
          <p:nvPr/>
        </p:nvPicPr>
        <p:blipFill>
          <a:blip r:embed="rId3"/>
          <a:srcRect/>
          <a:stretch>
            <a:fillRect/>
          </a:stretch>
        </p:blipFill>
        <p:spPr bwMode="auto">
          <a:xfrm>
            <a:off x="1" y="714375"/>
            <a:ext cx="4968368" cy="3267075"/>
          </a:xfrm>
          <a:prstGeom prst="rect">
            <a:avLst/>
          </a:prstGeom>
          <a:noFill/>
          <a:ln w="9525">
            <a:noFill/>
            <a:miter lim="800000"/>
            <a:headEnd/>
            <a:tailEnd/>
          </a:ln>
          <a:effectLst/>
        </p:spPr>
      </p:pic>
      <p:pic>
        <p:nvPicPr>
          <p:cNvPr id="41987" name="Picture 3"/>
          <p:cNvPicPr>
            <a:picLocks noChangeAspect="1" noChangeArrowheads="1"/>
          </p:cNvPicPr>
          <p:nvPr/>
        </p:nvPicPr>
        <p:blipFill>
          <a:blip r:embed="rId4"/>
          <a:srcRect/>
          <a:stretch>
            <a:fillRect/>
          </a:stretch>
        </p:blipFill>
        <p:spPr bwMode="auto">
          <a:xfrm>
            <a:off x="3683145" y="3276600"/>
            <a:ext cx="5317980" cy="1666875"/>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43010" name="Picture 2"/>
          <p:cNvPicPr>
            <a:picLocks noChangeAspect="1" noChangeArrowheads="1"/>
          </p:cNvPicPr>
          <p:nvPr/>
        </p:nvPicPr>
        <p:blipFill>
          <a:blip r:embed="rId3"/>
          <a:srcRect/>
          <a:stretch>
            <a:fillRect/>
          </a:stretch>
        </p:blipFill>
        <p:spPr bwMode="auto">
          <a:xfrm>
            <a:off x="228600" y="0"/>
            <a:ext cx="2505075" cy="2268508"/>
          </a:xfrm>
          <a:prstGeom prst="rect">
            <a:avLst/>
          </a:prstGeom>
          <a:noFill/>
          <a:ln w="9525">
            <a:noFill/>
            <a:miter lim="800000"/>
            <a:headEnd/>
            <a:tailEnd/>
          </a:ln>
          <a:effectLst/>
        </p:spPr>
      </p:pic>
      <p:pic>
        <p:nvPicPr>
          <p:cNvPr id="43011" name="Picture 3"/>
          <p:cNvPicPr>
            <a:picLocks noChangeAspect="1" noChangeArrowheads="1"/>
          </p:cNvPicPr>
          <p:nvPr/>
        </p:nvPicPr>
        <p:blipFill>
          <a:blip r:embed="rId4"/>
          <a:srcRect/>
          <a:stretch>
            <a:fillRect/>
          </a:stretch>
        </p:blipFill>
        <p:spPr bwMode="auto">
          <a:xfrm>
            <a:off x="2819400" y="0"/>
            <a:ext cx="3224213" cy="2754130"/>
          </a:xfrm>
          <a:prstGeom prst="rect">
            <a:avLst/>
          </a:prstGeom>
          <a:noFill/>
          <a:ln w="9525">
            <a:noFill/>
            <a:miter lim="800000"/>
            <a:headEnd/>
            <a:tailEnd/>
          </a:ln>
          <a:effectLst/>
        </p:spPr>
      </p:pic>
      <p:pic>
        <p:nvPicPr>
          <p:cNvPr id="43012" name="Picture 4"/>
          <p:cNvPicPr>
            <a:picLocks noChangeAspect="1" noChangeArrowheads="1"/>
          </p:cNvPicPr>
          <p:nvPr/>
        </p:nvPicPr>
        <p:blipFill>
          <a:blip r:embed="rId5"/>
          <a:srcRect/>
          <a:stretch>
            <a:fillRect/>
          </a:stretch>
        </p:blipFill>
        <p:spPr bwMode="auto">
          <a:xfrm>
            <a:off x="0" y="2328862"/>
            <a:ext cx="2745868" cy="2814638"/>
          </a:xfrm>
          <a:prstGeom prst="rect">
            <a:avLst/>
          </a:prstGeom>
          <a:noFill/>
          <a:ln w="9525">
            <a:noFill/>
            <a:miter lim="800000"/>
            <a:headEnd/>
            <a:tailEnd/>
          </a:ln>
          <a:effectLst/>
        </p:spPr>
      </p:pic>
      <p:pic>
        <p:nvPicPr>
          <p:cNvPr id="43013" name="Picture 5"/>
          <p:cNvPicPr>
            <a:picLocks noChangeAspect="1" noChangeArrowheads="1"/>
          </p:cNvPicPr>
          <p:nvPr/>
        </p:nvPicPr>
        <p:blipFill>
          <a:blip r:embed="rId6"/>
          <a:srcRect/>
          <a:stretch>
            <a:fillRect/>
          </a:stretch>
        </p:blipFill>
        <p:spPr bwMode="auto">
          <a:xfrm>
            <a:off x="6132074" y="0"/>
            <a:ext cx="3011926" cy="2767012"/>
          </a:xfrm>
          <a:prstGeom prst="rect">
            <a:avLst/>
          </a:prstGeom>
          <a:noFill/>
          <a:ln w="9525">
            <a:noFill/>
            <a:miter lim="800000"/>
            <a:headEnd/>
            <a:tailEnd/>
          </a:ln>
          <a:effectLst/>
        </p:spPr>
      </p:pic>
      <p:pic>
        <p:nvPicPr>
          <p:cNvPr id="43014" name="Picture 6"/>
          <p:cNvPicPr>
            <a:picLocks noChangeAspect="1" noChangeArrowheads="1"/>
          </p:cNvPicPr>
          <p:nvPr/>
        </p:nvPicPr>
        <p:blipFill>
          <a:blip r:embed="rId7"/>
          <a:srcRect/>
          <a:stretch>
            <a:fillRect/>
          </a:stretch>
        </p:blipFill>
        <p:spPr bwMode="auto">
          <a:xfrm>
            <a:off x="3333750" y="2876550"/>
            <a:ext cx="5162550" cy="211455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44035" name="Picture 3"/>
          <p:cNvPicPr>
            <a:picLocks noChangeAspect="1" noChangeArrowheads="1"/>
          </p:cNvPicPr>
          <p:nvPr/>
        </p:nvPicPr>
        <p:blipFill>
          <a:blip r:embed="rId3"/>
          <a:srcRect/>
          <a:stretch>
            <a:fillRect/>
          </a:stretch>
        </p:blipFill>
        <p:spPr bwMode="auto">
          <a:xfrm>
            <a:off x="2543175" y="1733550"/>
            <a:ext cx="4057650" cy="154305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44034" name="Picture 2"/>
          <p:cNvPicPr>
            <a:picLocks noChangeAspect="1" noChangeArrowheads="1"/>
          </p:cNvPicPr>
          <p:nvPr/>
        </p:nvPicPr>
        <p:blipFill>
          <a:blip r:embed="rId3"/>
          <a:srcRect/>
          <a:stretch>
            <a:fillRect/>
          </a:stretch>
        </p:blipFill>
        <p:spPr bwMode="auto">
          <a:xfrm>
            <a:off x="1057275" y="0"/>
            <a:ext cx="7032430" cy="514350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45059" name="Picture 3"/>
          <p:cNvPicPr>
            <a:picLocks noChangeAspect="1" noChangeArrowheads="1"/>
          </p:cNvPicPr>
          <p:nvPr/>
        </p:nvPicPr>
        <p:blipFill>
          <a:blip r:embed="rId3"/>
          <a:srcRect/>
          <a:stretch>
            <a:fillRect/>
          </a:stretch>
        </p:blipFill>
        <p:spPr bwMode="auto">
          <a:xfrm>
            <a:off x="869950" y="1090613"/>
            <a:ext cx="7402513" cy="2962275"/>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45058" name="Picture 2"/>
          <p:cNvPicPr>
            <a:picLocks noChangeAspect="1" noChangeArrowheads="1"/>
          </p:cNvPicPr>
          <p:nvPr/>
        </p:nvPicPr>
        <p:blipFill>
          <a:blip r:embed="rId3"/>
          <a:srcRect/>
          <a:stretch>
            <a:fillRect/>
          </a:stretch>
        </p:blipFill>
        <p:spPr bwMode="auto">
          <a:xfrm>
            <a:off x="1071710" y="0"/>
            <a:ext cx="6995965" cy="514350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46082" name="Picture 2"/>
          <p:cNvPicPr>
            <a:picLocks noChangeAspect="1" noChangeArrowheads="1"/>
          </p:cNvPicPr>
          <p:nvPr/>
        </p:nvPicPr>
        <p:blipFill>
          <a:blip r:embed="rId3"/>
          <a:srcRect/>
          <a:stretch>
            <a:fillRect/>
          </a:stretch>
        </p:blipFill>
        <p:spPr bwMode="auto">
          <a:xfrm>
            <a:off x="0" y="0"/>
            <a:ext cx="3928198" cy="1885950"/>
          </a:xfrm>
          <a:prstGeom prst="rect">
            <a:avLst/>
          </a:prstGeom>
          <a:noFill/>
          <a:ln w="9525">
            <a:noFill/>
            <a:miter lim="800000"/>
            <a:headEnd/>
            <a:tailEnd/>
          </a:ln>
          <a:effectLst/>
        </p:spPr>
      </p:pic>
      <p:pic>
        <p:nvPicPr>
          <p:cNvPr id="46083" name="Picture 3"/>
          <p:cNvPicPr>
            <a:picLocks noChangeAspect="1" noChangeArrowheads="1"/>
          </p:cNvPicPr>
          <p:nvPr/>
        </p:nvPicPr>
        <p:blipFill>
          <a:blip r:embed="rId4"/>
          <a:srcRect/>
          <a:stretch>
            <a:fillRect/>
          </a:stretch>
        </p:blipFill>
        <p:spPr bwMode="auto">
          <a:xfrm>
            <a:off x="0" y="1014414"/>
            <a:ext cx="4463427" cy="3138486"/>
          </a:xfrm>
          <a:prstGeom prst="rect">
            <a:avLst/>
          </a:prstGeom>
          <a:noFill/>
          <a:ln w="9525">
            <a:noFill/>
            <a:miter lim="800000"/>
            <a:headEnd/>
            <a:tailEnd/>
          </a:ln>
          <a:effectLst/>
        </p:spPr>
      </p:pic>
      <p:pic>
        <p:nvPicPr>
          <p:cNvPr id="4" name="Picture 2"/>
          <p:cNvPicPr>
            <a:picLocks noChangeAspect="1" noChangeArrowheads="1"/>
          </p:cNvPicPr>
          <p:nvPr/>
        </p:nvPicPr>
        <p:blipFill>
          <a:blip r:embed="rId5"/>
          <a:srcRect/>
          <a:stretch>
            <a:fillRect/>
          </a:stretch>
        </p:blipFill>
        <p:spPr bwMode="auto">
          <a:xfrm>
            <a:off x="4662029" y="990600"/>
            <a:ext cx="4481971" cy="3419475"/>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47107" name="Picture 3"/>
          <p:cNvPicPr>
            <a:picLocks noChangeAspect="1" noChangeArrowheads="1"/>
          </p:cNvPicPr>
          <p:nvPr/>
        </p:nvPicPr>
        <p:blipFill>
          <a:blip r:embed="rId3"/>
          <a:srcRect/>
          <a:stretch>
            <a:fillRect/>
          </a:stretch>
        </p:blipFill>
        <p:spPr bwMode="auto">
          <a:xfrm>
            <a:off x="1200150" y="0"/>
            <a:ext cx="6710363" cy="5151331"/>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65538" name="Picture 2"/>
          <p:cNvPicPr>
            <a:picLocks noChangeAspect="1" noChangeArrowheads="1"/>
          </p:cNvPicPr>
          <p:nvPr/>
        </p:nvPicPr>
        <p:blipFill>
          <a:blip r:embed="rId3"/>
          <a:srcRect/>
          <a:stretch>
            <a:fillRect/>
          </a:stretch>
        </p:blipFill>
        <p:spPr bwMode="auto">
          <a:xfrm>
            <a:off x="250825" y="528638"/>
            <a:ext cx="8393113" cy="3857625"/>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66562" name="Picture 2"/>
          <p:cNvPicPr>
            <a:picLocks noChangeAspect="1" noChangeArrowheads="1"/>
          </p:cNvPicPr>
          <p:nvPr/>
        </p:nvPicPr>
        <p:blipFill>
          <a:blip r:embed="rId3"/>
          <a:srcRect/>
          <a:stretch>
            <a:fillRect/>
          </a:stretch>
        </p:blipFill>
        <p:spPr bwMode="auto">
          <a:xfrm>
            <a:off x="403225" y="771525"/>
            <a:ext cx="8335963" cy="360045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5" name="TextBox 4"/>
          <p:cNvSpPr txBox="1"/>
          <p:nvPr/>
        </p:nvSpPr>
        <p:spPr>
          <a:xfrm>
            <a:off x="698269" y="149628"/>
            <a:ext cx="7980218" cy="193899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numCol="1" rtlCol="0">
            <a:spAutoFit/>
          </a:bodyPr>
          <a:lstStyle/>
          <a:p>
            <a:pPr lvl="2" algn="just">
              <a:buClr>
                <a:schemeClr val="bg1"/>
              </a:buClr>
              <a:buFont typeface="Wingdings" pitchFamily="2" charset="2"/>
              <a:buChar char="q"/>
            </a:pPr>
            <a:r>
              <a:rPr lang="en-US" sz="1800" dirty="0" smtClean="0">
                <a:solidFill>
                  <a:schemeClr val="bg1"/>
                </a:solidFill>
              </a:rPr>
              <a:t> </a:t>
            </a:r>
            <a:r>
              <a:rPr lang="en-US" sz="2400" dirty="0" smtClean="0">
                <a:solidFill>
                  <a:schemeClr val="bg1"/>
                </a:solidFill>
              </a:rPr>
              <a:t>Classification:</a:t>
            </a:r>
          </a:p>
          <a:p>
            <a:pPr lvl="2" algn="just">
              <a:buClr>
                <a:schemeClr val="bg1"/>
              </a:buClr>
            </a:pPr>
            <a:r>
              <a:rPr lang="en-US" sz="1800" dirty="0" smtClean="0">
                <a:solidFill>
                  <a:schemeClr val="bg1"/>
                </a:solidFill>
              </a:rPr>
              <a:t>	T</a:t>
            </a:r>
            <a:r>
              <a:rPr lang="en-US" sz="1800" dirty="0" smtClean="0"/>
              <a:t>he output variable is one of some known number of categories. For example, ”cat” or ”dog”, ”positive” or ”negative”.</a:t>
            </a:r>
            <a:endParaRPr lang="en-US" sz="1800" dirty="0" smtClean="0">
              <a:solidFill>
                <a:schemeClr val="bg1"/>
              </a:solidFill>
            </a:endParaRPr>
          </a:p>
          <a:p>
            <a:pPr lvl="2" algn="just">
              <a:buClr>
                <a:schemeClr val="bg1"/>
              </a:buClr>
              <a:buFont typeface="Wingdings" pitchFamily="2" charset="2"/>
              <a:buChar char="q"/>
            </a:pPr>
            <a:r>
              <a:rPr lang="en-US" sz="1800" dirty="0" smtClean="0">
                <a:solidFill>
                  <a:schemeClr val="bg1"/>
                </a:solidFill>
              </a:rPr>
              <a:t> </a:t>
            </a:r>
            <a:r>
              <a:rPr lang="en-US" sz="2400" dirty="0" smtClean="0">
                <a:solidFill>
                  <a:schemeClr val="bg1"/>
                </a:solidFill>
              </a:rPr>
              <a:t>Regression</a:t>
            </a:r>
            <a:r>
              <a:rPr lang="en-US" sz="1800" dirty="0" smtClean="0">
                <a:solidFill>
                  <a:schemeClr val="bg1"/>
                </a:solidFill>
              </a:rPr>
              <a:t>:</a:t>
            </a:r>
          </a:p>
          <a:p>
            <a:pPr lvl="3" algn="just">
              <a:buClr>
                <a:schemeClr val="bg1"/>
              </a:buClr>
            </a:pPr>
            <a:r>
              <a:rPr lang="en-US" sz="1800" dirty="0" smtClean="0">
                <a:solidFill>
                  <a:schemeClr val="bg1"/>
                </a:solidFill>
              </a:rPr>
              <a:t>	</a:t>
            </a:r>
            <a:r>
              <a:rPr lang="en-US" sz="1800" dirty="0" smtClean="0"/>
              <a:t> The output variable is a real or a continuous value. For example, ”price”, ”Weather”, ”geographical location”.</a:t>
            </a:r>
            <a:endParaRPr lang="en-US" sz="1800" dirty="0" smtClean="0">
              <a:solidFill>
                <a:schemeClr val="bg1"/>
              </a:solidFill>
            </a:endParaRPr>
          </a:p>
        </p:txBody>
      </p:sp>
      <p:pic>
        <p:nvPicPr>
          <p:cNvPr id="2052" name="Picture 4"/>
          <p:cNvPicPr>
            <a:picLocks noChangeAspect="1" noChangeArrowheads="1"/>
          </p:cNvPicPr>
          <p:nvPr/>
        </p:nvPicPr>
        <p:blipFill>
          <a:blip r:embed="rId3"/>
          <a:srcRect/>
          <a:stretch>
            <a:fillRect/>
          </a:stretch>
        </p:blipFill>
        <p:spPr bwMode="auto">
          <a:xfrm>
            <a:off x="2086495" y="2199687"/>
            <a:ext cx="4962698" cy="2943813"/>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67586" name="Picture 2"/>
          <p:cNvPicPr>
            <a:picLocks noChangeAspect="1" noChangeArrowheads="1"/>
          </p:cNvPicPr>
          <p:nvPr/>
        </p:nvPicPr>
        <p:blipFill>
          <a:blip r:embed="rId3"/>
          <a:srcRect/>
          <a:stretch>
            <a:fillRect/>
          </a:stretch>
        </p:blipFill>
        <p:spPr bwMode="auto">
          <a:xfrm>
            <a:off x="407988" y="1519238"/>
            <a:ext cx="8326437" cy="2105025"/>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3" name="Rounded Rectangle 2"/>
          <p:cNvSpPr/>
          <p:nvPr/>
        </p:nvSpPr>
        <p:spPr>
          <a:xfrm>
            <a:off x="215661" y="2208359"/>
            <a:ext cx="1457864" cy="58659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Machine Learning</a:t>
            </a:r>
          </a:p>
          <a:p>
            <a:pPr algn="ctr"/>
            <a:r>
              <a:rPr lang="en-US" sz="1100" dirty="0" smtClean="0"/>
              <a:t>Models</a:t>
            </a:r>
            <a:endParaRPr lang="en-US" sz="1100" dirty="0"/>
          </a:p>
        </p:txBody>
      </p:sp>
      <p:sp>
        <p:nvSpPr>
          <p:cNvPr id="4" name="Rounded Rectangle 3"/>
          <p:cNvSpPr/>
          <p:nvPr/>
        </p:nvSpPr>
        <p:spPr>
          <a:xfrm>
            <a:off x="3459193" y="258792"/>
            <a:ext cx="1164567"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solidFill>
                  <a:schemeClr val="dk1"/>
                </a:solidFill>
              </a:rPr>
              <a:t>Regression</a:t>
            </a:r>
          </a:p>
        </p:txBody>
      </p:sp>
      <p:sp>
        <p:nvSpPr>
          <p:cNvPr id="5" name="TextBox 4"/>
          <p:cNvSpPr txBox="1"/>
          <p:nvPr/>
        </p:nvSpPr>
        <p:spPr>
          <a:xfrm>
            <a:off x="6719977" y="0"/>
            <a:ext cx="1250830" cy="830997"/>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Linear</a:t>
            </a:r>
          </a:p>
          <a:p>
            <a:pPr>
              <a:buClr>
                <a:schemeClr val="bg1"/>
              </a:buClr>
              <a:buFont typeface="Wingdings" pitchFamily="2" charset="2"/>
              <a:buChar char="§"/>
            </a:pPr>
            <a:r>
              <a:rPr lang="en-US" sz="1200" b="1" dirty="0" smtClean="0">
                <a:solidFill>
                  <a:schemeClr val="bg1"/>
                </a:solidFill>
              </a:rPr>
              <a:t>Ridge</a:t>
            </a:r>
          </a:p>
          <a:p>
            <a:pPr>
              <a:buClr>
                <a:schemeClr val="bg1"/>
              </a:buClr>
              <a:buFont typeface="Wingdings" pitchFamily="2" charset="2"/>
              <a:buChar char="§"/>
            </a:pPr>
            <a:r>
              <a:rPr lang="en-US" sz="1200" b="1" dirty="0" smtClean="0">
                <a:solidFill>
                  <a:schemeClr val="bg1"/>
                </a:solidFill>
              </a:rPr>
              <a:t>Lasso</a:t>
            </a:r>
          </a:p>
          <a:p>
            <a:pPr>
              <a:buClr>
                <a:schemeClr val="bg1"/>
              </a:buClr>
              <a:buFont typeface="Wingdings" pitchFamily="2" charset="2"/>
              <a:buChar char="§"/>
            </a:pPr>
            <a:r>
              <a:rPr lang="en-US" sz="1200" b="1" dirty="0" smtClean="0">
                <a:solidFill>
                  <a:schemeClr val="bg1"/>
                </a:solidFill>
              </a:rPr>
              <a:t>Logistic</a:t>
            </a:r>
            <a:endParaRPr lang="en-US" sz="1200" b="1" dirty="0">
              <a:solidFill>
                <a:schemeClr val="bg1"/>
              </a:solidFill>
            </a:endParaRPr>
          </a:p>
        </p:txBody>
      </p:sp>
      <p:cxnSp>
        <p:nvCxnSpPr>
          <p:cNvPr id="9" name="Curved Connector 8"/>
          <p:cNvCxnSpPr>
            <a:stCxn id="3" idx="0"/>
            <a:endCxn id="4" idx="1"/>
          </p:cNvCxnSpPr>
          <p:nvPr/>
        </p:nvCxnSpPr>
        <p:spPr>
          <a:xfrm rot="5400000" flipH="1" flipV="1">
            <a:off x="1293965" y="43131"/>
            <a:ext cx="1815857" cy="2514600"/>
          </a:xfrm>
          <a:prstGeom prst="curvedConnector2">
            <a:avLst/>
          </a:prstGeom>
          <a:ln/>
        </p:spPr>
        <p:style>
          <a:lnRef idx="2">
            <a:schemeClr val="accent4"/>
          </a:lnRef>
          <a:fillRef idx="0">
            <a:schemeClr val="accent4"/>
          </a:fillRef>
          <a:effectRef idx="1">
            <a:schemeClr val="accent4"/>
          </a:effectRef>
          <a:fontRef idx="minor">
            <a:schemeClr val="tx1"/>
          </a:fontRef>
        </p:style>
      </p:cxnSp>
      <p:sp>
        <p:nvSpPr>
          <p:cNvPr id="32" name="Rounded Rectangle 31"/>
          <p:cNvSpPr/>
          <p:nvPr/>
        </p:nvSpPr>
        <p:spPr>
          <a:xfrm>
            <a:off x="3482197" y="877029"/>
            <a:ext cx="900023"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Bayesian</a:t>
            </a:r>
            <a:endParaRPr lang="en-US" sz="1100" dirty="0" smtClean="0">
              <a:solidFill>
                <a:schemeClr val="dk1"/>
              </a:solidFill>
            </a:endParaRPr>
          </a:p>
        </p:txBody>
      </p:sp>
      <p:sp>
        <p:nvSpPr>
          <p:cNvPr id="33" name="TextBox 32"/>
          <p:cNvSpPr txBox="1"/>
          <p:nvPr/>
        </p:nvSpPr>
        <p:spPr>
          <a:xfrm>
            <a:off x="6725732" y="885647"/>
            <a:ext cx="1250830" cy="276999"/>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Naive Bayes</a:t>
            </a:r>
          </a:p>
        </p:txBody>
      </p:sp>
      <p:cxnSp>
        <p:nvCxnSpPr>
          <p:cNvPr id="39" name="Curved Connector 38"/>
          <p:cNvCxnSpPr>
            <a:stCxn id="3" idx="0"/>
            <a:endCxn id="32" idx="1"/>
          </p:cNvCxnSpPr>
          <p:nvPr/>
        </p:nvCxnSpPr>
        <p:spPr>
          <a:xfrm rot="5400000" flipH="1" flipV="1">
            <a:off x="1614585" y="340747"/>
            <a:ext cx="1197620" cy="2537604"/>
          </a:xfrm>
          <a:prstGeom prst="curvedConnector2">
            <a:avLst/>
          </a:prstGeom>
          <a:ln/>
        </p:spPr>
        <p:style>
          <a:lnRef idx="2">
            <a:schemeClr val="accent4"/>
          </a:lnRef>
          <a:fillRef idx="0">
            <a:schemeClr val="accent4"/>
          </a:fillRef>
          <a:effectRef idx="1">
            <a:schemeClr val="accent4"/>
          </a:effectRef>
          <a:fontRef idx="minor">
            <a:schemeClr val="tx1"/>
          </a:fontRef>
        </p:style>
      </p:cxnSp>
      <p:sp>
        <p:nvSpPr>
          <p:cNvPr id="42" name="Rounded Rectangle 41"/>
          <p:cNvSpPr/>
          <p:nvPr/>
        </p:nvSpPr>
        <p:spPr>
          <a:xfrm>
            <a:off x="3487951" y="1383120"/>
            <a:ext cx="1955320"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Dimensionality Reduction</a:t>
            </a:r>
            <a:endParaRPr lang="en-US" sz="1100" dirty="0" smtClean="0">
              <a:solidFill>
                <a:schemeClr val="dk1"/>
              </a:solidFill>
            </a:endParaRPr>
          </a:p>
        </p:txBody>
      </p:sp>
      <p:cxnSp>
        <p:nvCxnSpPr>
          <p:cNvPr id="43" name="Curved Connector 42"/>
          <p:cNvCxnSpPr>
            <a:stCxn id="3" idx="3"/>
            <a:endCxn id="42" idx="1"/>
          </p:cNvCxnSpPr>
          <p:nvPr/>
        </p:nvCxnSpPr>
        <p:spPr>
          <a:xfrm flipV="1">
            <a:off x="1673525" y="1516830"/>
            <a:ext cx="1814426" cy="984827"/>
          </a:xfrm>
          <a:prstGeom prst="curvedConnector3">
            <a:avLst>
              <a:gd name="adj1" fmla="val 50000"/>
            </a:avLst>
          </a:prstGeom>
          <a:ln>
            <a:solidFill>
              <a:srgbClr val="FF0000"/>
            </a:solidFill>
          </a:ln>
        </p:spPr>
        <p:style>
          <a:lnRef idx="2">
            <a:schemeClr val="accent4"/>
          </a:lnRef>
          <a:fillRef idx="0">
            <a:schemeClr val="accent4"/>
          </a:fillRef>
          <a:effectRef idx="1">
            <a:schemeClr val="accent4"/>
          </a:effectRef>
          <a:fontRef idx="minor">
            <a:schemeClr val="tx1"/>
          </a:fontRef>
        </p:style>
      </p:cxnSp>
      <p:sp>
        <p:nvSpPr>
          <p:cNvPr id="63" name="TextBox 62"/>
          <p:cNvSpPr txBox="1"/>
          <p:nvPr/>
        </p:nvSpPr>
        <p:spPr>
          <a:xfrm>
            <a:off x="6714231" y="1288221"/>
            <a:ext cx="2283120" cy="461665"/>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Principal Component Analysis (PCA)</a:t>
            </a:r>
          </a:p>
        </p:txBody>
      </p:sp>
      <p:sp>
        <p:nvSpPr>
          <p:cNvPr id="75" name="Rounded Rectangle 74"/>
          <p:cNvSpPr/>
          <p:nvPr/>
        </p:nvSpPr>
        <p:spPr>
          <a:xfrm>
            <a:off x="3493699" y="1966838"/>
            <a:ext cx="1311214"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Instance Based</a:t>
            </a:r>
            <a:endParaRPr lang="en-US" sz="1100" dirty="0" smtClean="0">
              <a:solidFill>
                <a:schemeClr val="dk1"/>
              </a:solidFill>
            </a:endParaRPr>
          </a:p>
        </p:txBody>
      </p:sp>
      <p:cxnSp>
        <p:nvCxnSpPr>
          <p:cNvPr id="76" name="Curved Connector 75"/>
          <p:cNvCxnSpPr>
            <a:stCxn id="3" idx="3"/>
            <a:endCxn id="75" idx="1"/>
          </p:cNvCxnSpPr>
          <p:nvPr/>
        </p:nvCxnSpPr>
        <p:spPr>
          <a:xfrm flipV="1">
            <a:off x="1673525" y="2100548"/>
            <a:ext cx="1820174" cy="401109"/>
          </a:xfrm>
          <a:prstGeom prst="curvedConnector3">
            <a:avLst>
              <a:gd name="adj1" fmla="val 50000"/>
            </a:avLst>
          </a:prstGeom>
          <a:ln/>
        </p:spPr>
        <p:style>
          <a:lnRef idx="2">
            <a:schemeClr val="accent4"/>
          </a:lnRef>
          <a:fillRef idx="0">
            <a:schemeClr val="accent4"/>
          </a:fillRef>
          <a:effectRef idx="1">
            <a:schemeClr val="accent4"/>
          </a:effectRef>
          <a:fontRef idx="minor">
            <a:schemeClr val="tx1"/>
          </a:fontRef>
        </p:style>
      </p:cxnSp>
      <p:cxnSp>
        <p:nvCxnSpPr>
          <p:cNvPr id="86" name="Straight Arrow Connector 85"/>
          <p:cNvCxnSpPr>
            <a:stCxn id="4" idx="3"/>
            <a:endCxn id="5" idx="1"/>
          </p:cNvCxnSpPr>
          <p:nvPr/>
        </p:nvCxnSpPr>
        <p:spPr>
          <a:xfrm>
            <a:off x="4623760" y="392502"/>
            <a:ext cx="2096217" cy="22997"/>
          </a:xfrm>
          <a:prstGeom prst="straightConnector1">
            <a:avLst/>
          </a:prstGeom>
          <a:ln/>
        </p:spPr>
        <p:style>
          <a:lnRef idx="2">
            <a:schemeClr val="accent4"/>
          </a:lnRef>
          <a:fillRef idx="0">
            <a:schemeClr val="accent4"/>
          </a:fillRef>
          <a:effectRef idx="1">
            <a:schemeClr val="accent4"/>
          </a:effectRef>
          <a:fontRef idx="minor">
            <a:schemeClr val="tx1"/>
          </a:fontRef>
        </p:style>
      </p:cxnSp>
      <p:cxnSp>
        <p:nvCxnSpPr>
          <p:cNvPr id="88" name="Straight Arrow Connector 87"/>
          <p:cNvCxnSpPr>
            <a:stCxn id="32" idx="3"/>
            <a:endCxn id="33" idx="1"/>
          </p:cNvCxnSpPr>
          <p:nvPr/>
        </p:nvCxnSpPr>
        <p:spPr>
          <a:xfrm>
            <a:off x="4382220" y="1010739"/>
            <a:ext cx="2343512" cy="13408"/>
          </a:xfrm>
          <a:prstGeom prst="straightConnector1">
            <a:avLst/>
          </a:prstGeom>
          <a:ln/>
        </p:spPr>
        <p:style>
          <a:lnRef idx="2">
            <a:schemeClr val="accent4"/>
          </a:lnRef>
          <a:fillRef idx="0">
            <a:schemeClr val="accent4"/>
          </a:fillRef>
          <a:effectRef idx="1">
            <a:schemeClr val="accent4"/>
          </a:effectRef>
          <a:fontRef idx="minor">
            <a:schemeClr val="tx1"/>
          </a:fontRef>
        </p:style>
      </p:cxnSp>
      <p:cxnSp>
        <p:nvCxnSpPr>
          <p:cNvPr id="89" name="Straight Arrow Connector 88"/>
          <p:cNvCxnSpPr>
            <a:stCxn id="42" idx="3"/>
            <a:endCxn id="63" idx="1"/>
          </p:cNvCxnSpPr>
          <p:nvPr/>
        </p:nvCxnSpPr>
        <p:spPr>
          <a:xfrm>
            <a:off x="5443271" y="1516830"/>
            <a:ext cx="1270960" cy="2224"/>
          </a:xfrm>
          <a:prstGeom prst="straightConnector1">
            <a:avLst/>
          </a:prstGeom>
          <a:ln>
            <a:solidFill>
              <a:srgbClr val="FF0000"/>
            </a:solidFill>
          </a:ln>
        </p:spPr>
        <p:style>
          <a:lnRef idx="2">
            <a:schemeClr val="accent4"/>
          </a:lnRef>
          <a:fillRef idx="0">
            <a:schemeClr val="accent4"/>
          </a:fillRef>
          <a:effectRef idx="1">
            <a:schemeClr val="accent4"/>
          </a:effectRef>
          <a:fontRef idx="minor">
            <a:schemeClr val="tx1"/>
          </a:fontRef>
        </p:style>
      </p:cxnSp>
      <p:cxnSp>
        <p:nvCxnSpPr>
          <p:cNvPr id="90" name="Straight Arrow Connector 89"/>
          <p:cNvCxnSpPr>
            <a:stCxn id="75" idx="3"/>
            <a:endCxn id="108" idx="1"/>
          </p:cNvCxnSpPr>
          <p:nvPr/>
        </p:nvCxnSpPr>
        <p:spPr>
          <a:xfrm flipV="1">
            <a:off x="4804913" y="2099582"/>
            <a:ext cx="1926577" cy="966"/>
          </a:xfrm>
          <a:prstGeom prst="straightConnector1">
            <a:avLst/>
          </a:prstGeom>
          <a:ln/>
        </p:spPr>
        <p:style>
          <a:lnRef idx="2">
            <a:schemeClr val="accent4"/>
          </a:lnRef>
          <a:fillRef idx="0">
            <a:schemeClr val="accent4"/>
          </a:fillRef>
          <a:effectRef idx="1">
            <a:schemeClr val="accent4"/>
          </a:effectRef>
          <a:fontRef idx="minor">
            <a:schemeClr val="tx1"/>
          </a:fontRef>
        </p:style>
      </p:cxnSp>
      <p:sp>
        <p:nvSpPr>
          <p:cNvPr id="101" name="Rounded Rectangle 100"/>
          <p:cNvSpPr/>
          <p:nvPr/>
        </p:nvSpPr>
        <p:spPr>
          <a:xfrm>
            <a:off x="3522458" y="2481552"/>
            <a:ext cx="1170316"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Decision Tree</a:t>
            </a:r>
            <a:endParaRPr lang="en-US" sz="1100" dirty="0" smtClean="0">
              <a:solidFill>
                <a:schemeClr val="dk1"/>
              </a:solidFill>
            </a:endParaRPr>
          </a:p>
        </p:txBody>
      </p:sp>
      <p:cxnSp>
        <p:nvCxnSpPr>
          <p:cNvPr id="102" name="Curved Connector 101"/>
          <p:cNvCxnSpPr>
            <a:stCxn id="3" idx="3"/>
            <a:endCxn id="101" idx="1"/>
          </p:cNvCxnSpPr>
          <p:nvPr/>
        </p:nvCxnSpPr>
        <p:spPr>
          <a:xfrm>
            <a:off x="1673525" y="2501657"/>
            <a:ext cx="1848933" cy="113605"/>
          </a:xfrm>
          <a:prstGeom prst="curvedConnector3">
            <a:avLst>
              <a:gd name="adj1" fmla="val 50000"/>
            </a:avLst>
          </a:prstGeom>
          <a:ln/>
        </p:spPr>
        <p:style>
          <a:lnRef idx="2">
            <a:schemeClr val="accent4"/>
          </a:lnRef>
          <a:fillRef idx="0">
            <a:schemeClr val="accent4"/>
          </a:fillRef>
          <a:effectRef idx="1">
            <a:schemeClr val="accent4"/>
          </a:effectRef>
          <a:fontRef idx="minor">
            <a:schemeClr val="tx1"/>
          </a:fontRef>
        </p:style>
      </p:cxnSp>
      <p:sp>
        <p:nvSpPr>
          <p:cNvPr id="103" name="TextBox 102"/>
          <p:cNvSpPr txBox="1"/>
          <p:nvPr/>
        </p:nvSpPr>
        <p:spPr>
          <a:xfrm>
            <a:off x="6740111" y="2396703"/>
            <a:ext cx="1403225" cy="461665"/>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Random Forest</a:t>
            </a:r>
          </a:p>
          <a:p>
            <a:pPr>
              <a:buClr>
                <a:schemeClr val="bg1"/>
              </a:buClr>
              <a:buFont typeface="Wingdings" pitchFamily="2" charset="2"/>
              <a:buChar char="§"/>
            </a:pPr>
            <a:r>
              <a:rPr lang="en-US" sz="1200" b="1" dirty="0" smtClean="0">
                <a:solidFill>
                  <a:schemeClr val="bg1"/>
                </a:solidFill>
              </a:rPr>
              <a:t>Decision Tree</a:t>
            </a:r>
          </a:p>
        </p:txBody>
      </p:sp>
      <p:cxnSp>
        <p:nvCxnSpPr>
          <p:cNvPr id="104" name="Straight Arrow Connector 103"/>
          <p:cNvCxnSpPr>
            <a:stCxn id="101" idx="3"/>
            <a:endCxn id="103" idx="1"/>
          </p:cNvCxnSpPr>
          <p:nvPr/>
        </p:nvCxnSpPr>
        <p:spPr>
          <a:xfrm>
            <a:off x="4692774" y="2615262"/>
            <a:ext cx="2047337" cy="12274"/>
          </a:xfrm>
          <a:prstGeom prst="straightConnector1">
            <a:avLst/>
          </a:prstGeom>
          <a:ln/>
        </p:spPr>
        <p:style>
          <a:lnRef idx="2">
            <a:schemeClr val="accent4"/>
          </a:lnRef>
          <a:fillRef idx="0">
            <a:schemeClr val="accent4"/>
          </a:fillRef>
          <a:effectRef idx="1">
            <a:schemeClr val="accent4"/>
          </a:effectRef>
          <a:fontRef idx="minor">
            <a:schemeClr val="tx1"/>
          </a:fontRef>
        </p:style>
      </p:cxnSp>
      <p:sp>
        <p:nvSpPr>
          <p:cNvPr id="108" name="TextBox 107"/>
          <p:cNvSpPr txBox="1"/>
          <p:nvPr/>
        </p:nvSpPr>
        <p:spPr>
          <a:xfrm>
            <a:off x="6731490" y="1961082"/>
            <a:ext cx="2283120" cy="276999"/>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k-nearest Neighbour (kNN)</a:t>
            </a:r>
          </a:p>
        </p:txBody>
      </p:sp>
      <p:sp>
        <p:nvSpPr>
          <p:cNvPr id="113" name="Rounded Rectangle 112"/>
          <p:cNvSpPr/>
          <p:nvPr/>
        </p:nvSpPr>
        <p:spPr>
          <a:xfrm>
            <a:off x="3528212" y="2927259"/>
            <a:ext cx="966157"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Clustering</a:t>
            </a:r>
            <a:endParaRPr lang="en-US" sz="1100" dirty="0" smtClean="0">
              <a:solidFill>
                <a:schemeClr val="dk1"/>
              </a:solidFill>
            </a:endParaRPr>
          </a:p>
        </p:txBody>
      </p:sp>
      <p:cxnSp>
        <p:nvCxnSpPr>
          <p:cNvPr id="114" name="Curved Connector 113"/>
          <p:cNvCxnSpPr>
            <a:stCxn id="3" idx="2"/>
            <a:endCxn id="113" idx="1"/>
          </p:cNvCxnSpPr>
          <p:nvPr/>
        </p:nvCxnSpPr>
        <p:spPr>
          <a:xfrm rot="16200000" flipH="1">
            <a:off x="2103395" y="1636152"/>
            <a:ext cx="266014" cy="2583619"/>
          </a:xfrm>
          <a:prstGeom prst="curvedConnector2">
            <a:avLst/>
          </a:prstGeom>
          <a:ln/>
        </p:spPr>
        <p:style>
          <a:lnRef idx="2">
            <a:schemeClr val="accent4"/>
          </a:lnRef>
          <a:fillRef idx="0">
            <a:schemeClr val="accent4"/>
          </a:fillRef>
          <a:effectRef idx="1">
            <a:schemeClr val="accent4"/>
          </a:effectRef>
          <a:fontRef idx="minor">
            <a:schemeClr val="tx1"/>
          </a:fontRef>
        </p:style>
      </p:cxnSp>
      <p:sp>
        <p:nvSpPr>
          <p:cNvPr id="115" name="TextBox 114"/>
          <p:cNvSpPr txBox="1"/>
          <p:nvPr/>
        </p:nvSpPr>
        <p:spPr>
          <a:xfrm>
            <a:off x="6737240" y="2852299"/>
            <a:ext cx="1958191" cy="461665"/>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Hierarchical Clustering</a:t>
            </a:r>
          </a:p>
          <a:p>
            <a:pPr>
              <a:buClr>
                <a:schemeClr val="bg1"/>
              </a:buClr>
              <a:buFont typeface="Wingdings" pitchFamily="2" charset="2"/>
              <a:buChar char="§"/>
            </a:pPr>
            <a:r>
              <a:rPr lang="en-US" sz="1200" b="1" dirty="0" smtClean="0">
                <a:solidFill>
                  <a:schemeClr val="bg1"/>
                </a:solidFill>
              </a:rPr>
              <a:t>k-Means</a:t>
            </a:r>
          </a:p>
        </p:txBody>
      </p:sp>
      <p:cxnSp>
        <p:nvCxnSpPr>
          <p:cNvPr id="116" name="Straight Arrow Connector 115"/>
          <p:cNvCxnSpPr>
            <a:stCxn id="113" idx="3"/>
            <a:endCxn id="115" idx="1"/>
          </p:cNvCxnSpPr>
          <p:nvPr/>
        </p:nvCxnSpPr>
        <p:spPr>
          <a:xfrm>
            <a:off x="4494369" y="3060969"/>
            <a:ext cx="2242871" cy="22163"/>
          </a:xfrm>
          <a:prstGeom prst="straightConnector1">
            <a:avLst/>
          </a:prstGeom>
          <a:ln/>
        </p:spPr>
        <p:style>
          <a:lnRef idx="2">
            <a:schemeClr val="accent4"/>
          </a:lnRef>
          <a:fillRef idx="0">
            <a:schemeClr val="accent4"/>
          </a:fillRef>
          <a:effectRef idx="1">
            <a:schemeClr val="accent4"/>
          </a:effectRef>
          <a:fontRef idx="minor">
            <a:schemeClr val="tx1"/>
          </a:fontRef>
        </p:style>
      </p:cxnSp>
      <p:sp>
        <p:nvSpPr>
          <p:cNvPr id="132" name="Rounded Rectangle 131"/>
          <p:cNvSpPr/>
          <p:nvPr/>
        </p:nvSpPr>
        <p:spPr>
          <a:xfrm>
            <a:off x="3533962" y="4071697"/>
            <a:ext cx="1460731"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Neural Networks</a:t>
            </a:r>
            <a:endParaRPr lang="en-US" sz="1100" dirty="0" smtClean="0">
              <a:solidFill>
                <a:schemeClr val="dk1"/>
              </a:solidFill>
            </a:endParaRPr>
          </a:p>
        </p:txBody>
      </p:sp>
      <p:cxnSp>
        <p:nvCxnSpPr>
          <p:cNvPr id="133" name="Curved Connector 113"/>
          <p:cNvCxnSpPr>
            <a:stCxn id="3" idx="2"/>
            <a:endCxn id="132" idx="1"/>
          </p:cNvCxnSpPr>
          <p:nvPr/>
        </p:nvCxnSpPr>
        <p:spPr>
          <a:xfrm rot="16200000" flipH="1">
            <a:off x="1534051" y="2205496"/>
            <a:ext cx="1410452" cy="2589369"/>
          </a:xfrm>
          <a:prstGeom prst="curvedConnector2">
            <a:avLst/>
          </a:prstGeom>
          <a:ln/>
        </p:spPr>
        <p:style>
          <a:lnRef idx="2">
            <a:schemeClr val="accent4"/>
          </a:lnRef>
          <a:fillRef idx="0">
            <a:schemeClr val="accent4"/>
          </a:fillRef>
          <a:effectRef idx="1">
            <a:schemeClr val="accent4"/>
          </a:effectRef>
          <a:fontRef idx="minor">
            <a:schemeClr val="tx1"/>
          </a:fontRef>
        </p:style>
      </p:cxn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srcRect/>
          <a:stretch>
            <a:fillRect/>
          </a:stretch>
        </p:blipFill>
        <p:spPr bwMode="auto">
          <a:xfrm>
            <a:off x="714375" y="142875"/>
            <a:ext cx="7696200" cy="485775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1026" name="Picture 2" descr="E:\gb\ML\ML Plan\Roamap\machine learning.png"/>
          <p:cNvPicPr>
            <a:picLocks noChangeAspect="1" noChangeArrowheads="1"/>
          </p:cNvPicPr>
          <p:nvPr/>
        </p:nvPicPr>
        <p:blipFill>
          <a:blip r:embed="rId3"/>
          <a:srcRect/>
          <a:stretch>
            <a:fillRect/>
          </a:stretch>
        </p:blipFill>
        <p:spPr bwMode="auto">
          <a:xfrm>
            <a:off x="2139559" y="0"/>
            <a:ext cx="7004441" cy="5143500"/>
          </a:xfrm>
          <a:prstGeom prst="rect">
            <a:avLst/>
          </a:prstGeom>
          <a:noFill/>
        </p:spPr>
      </p:pic>
      <p:sp>
        <p:nvSpPr>
          <p:cNvPr id="8" name="Title 1"/>
          <p:cNvSpPr txBox="1">
            <a:spLocks/>
          </p:cNvSpPr>
          <p:nvPr/>
        </p:nvSpPr>
        <p:spPr>
          <a:xfrm>
            <a:off x="0" y="1604356"/>
            <a:ext cx="2128058" cy="1645919"/>
          </a:xfrm>
          <a:prstGeom prst="rect">
            <a:avLst/>
          </a:prstGeom>
          <a:noFill/>
          <a:ln w="38100">
            <a:noFill/>
          </a:ln>
        </p:spPr>
        <p:txBody>
          <a:bodyPr spcFirstLastPara="1" wrap="square" lIns="91425" tIns="91425" rIns="91425" bIns="91425" anchor="b" anchorCtr="0">
            <a:normAutofit fontScale="70000" lnSpcReduction="20000"/>
          </a:bodyPr>
          <a:lstStyle/>
          <a:p>
            <a:pPr lvl="0" algn="ctr">
              <a:buClr>
                <a:schemeClr val="dk1"/>
              </a:buClr>
              <a:buSzPts val="5200"/>
            </a:pPr>
            <a:r>
              <a:rPr kumimoji="0" lang="en-US" sz="5400" b="1" i="0" u="none" strike="noStrike" kern="0" cap="none" spc="0" normalizeH="0" baseline="0" noProof="0" dirty="0" smtClean="0">
                <a:ln>
                  <a:noFill/>
                </a:ln>
                <a:solidFill>
                  <a:srgbClr val="FFFFFF"/>
                </a:solidFill>
                <a:effectLst/>
                <a:uLnTx/>
                <a:uFillTx/>
                <a:latin typeface="Arial"/>
                <a:ea typeface="Arial"/>
                <a:cs typeface="Arial"/>
                <a:sym typeface="Arial"/>
              </a:rPr>
              <a:t>Machine</a:t>
            </a:r>
            <a:r>
              <a:rPr kumimoji="0" lang="en-US" sz="5200" b="1" i="0" u="none" strike="noStrike" kern="0" cap="none" spc="0" normalizeH="0" baseline="0" noProof="0" dirty="0" smtClean="0">
                <a:ln>
                  <a:noFill/>
                </a:ln>
                <a:solidFill>
                  <a:srgbClr val="FFFFFF"/>
                </a:solidFill>
                <a:effectLst/>
                <a:uLnTx/>
                <a:uFillTx/>
                <a:latin typeface="Arial"/>
                <a:ea typeface="Arial"/>
                <a:cs typeface="Arial"/>
                <a:sym typeface="Arial"/>
              </a:rPr>
              <a:t> Learning</a:t>
            </a:r>
          </a:p>
          <a:p>
            <a:pPr lvl="0" algn="ctr">
              <a:buClr>
                <a:schemeClr val="dk1"/>
              </a:buClr>
              <a:buSzPts val="5200"/>
            </a:pPr>
            <a:r>
              <a:rPr lang="en-US" sz="4600" b="1" dirty="0" smtClean="0">
                <a:solidFill>
                  <a:srgbClr val="FFFFFF"/>
                </a:solidFill>
              </a:rPr>
              <a:t>Roadmap</a:t>
            </a:r>
            <a:endParaRPr kumimoji="0" lang="en-US" sz="46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1026" name="Picture 2" descr="https://miro.medium.com/max/1250/1*dYgEs2roROf3j2ANzkDHMA.png"/>
          <p:cNvPicPr>
            <a:picLocks noChangeAspect="1" noChangeArrowheads="1"/>
          </p:cNvPicPr>
          <p:nvPr/>
        </p:nvPicPr>
        <p:blipFill>
          <a:blip r:embed="rId3"/>
          <a:srcRect/>
          <a:stretch>
            <a:fillRect/>
          </a:stretch>
        </p:blipFill>
        <p:spPr bwMode="auto">
          <a:xfrm>
            <a:off x="0" y="-1"/>
            <a:ext cx="9144000" cy="5069433"/>
          </a:xfrm>
          <a:prstGeom prst="rect">
            <a:avLst/>
          </a:prstGeom>
          <a:noFill/>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4" name="Text Placeholder 3"/>
          <p:cNvSpPr>
            <a:spLocks noGrp="1"/>
          </p:cNvSpPr>
          <p:nvPr>
            <p:ph type="body" idx="1"/>
          </p:nvPr>
        </p:nvSpPr>
        <p:spPr>
          <a:xfrm>
            <a:off x="311700" y="4230575"/>
            <a:ext cx="8633892" cy="605100"/>
          </a:xfrm>
        </p:spPr>
        <p:txBody>
          <a:bodyPr>
            <a:noAutofit/>
          </a:bodyPr>
          <a:lstStyle/>
          <a:p>
            <a:r>
              <a:rPr lang="en-US" sz="3200" dirty="0" smtClean="0">
                <a:solidFill>
                  <a:schemeClr val="bg1"/>
                </a:solidFill>
              </a:rPr>
              <a:t>NLP Roadmap waiting………….</a:t>
            </a:r>
            <a:endParaRPr lang="en-US" sz="3200" dirty="0">
              <a:solidFill>
                <a:schemeClr val="bg1"/>
              </a:solidFill>
            </a:endParaRPr>
          </a:p>
        </p:txBody>
      </p: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8" name="Title 1"/>
          <p:cNvSpPr txBox="1">
            <a:spLocks/>
          </p:cNvSpPr>
          <p:nvPr/>
        </p:nvSpPr>
        <p:spPr>
          <a:xfrm>
            <a:off x="-94886" y="1604356"/>
            <a:ext cx="2128058" cy="1645919"/>
          </a:xfrm>
          <a:prstGeom prst="rect">
            <a:avLst/>
          </a:prstGeom>
          <a:noFill/>
          <a:ln w="38100">
            <a:noFill/>
          </a:ln>
        </p:spPr>
        <p:txBody>
          <a:bodyPr spcFirstLastPara="1" wrap="square" lIns="91425" tIns="91425" rIns="91425" bIns="91425" anchor="b" anchorCtr="0">
            <a:normAutofit fontScale="92500"/>
          </a:bodyPr>
          <a:lstStyle/>
          <a:p>
            <a:pPr lvl="0" algn="ctr">
              <a:buClr>
                <a:schemeClr val="dk1"/>
              </a:buClr>
              <a:buSzPts val="5200"/>
            </a:pPr>
            <a:r>
              <a:rPr kumimoji="0" lang="en-US" sz="5400" b="1" i="0" u="none" strike="noStrike" kern="0" cap="none" spc="0" normalizeH="0" baseline="0" noProof="0" dirty="0" smtClean="0">
                <a:ln>
                  <a:noFill/>
                </a:ln>
                <a:solidFill>
                  <a:srgbClr val="FFFFFF"/>
                </a:solidFill>
                <a:effectLst/>
                <a:uLnTx/>
                <a:uFillTx/>
                <a:latin typeface="Arial"/>
                <a:ea typeface="Arial"/>
                <a:cs typeface="Arial"/>
                <a:sym typeface="Arial"/>
              </a:rPr>
              <a:t>NLP</a:t>
            </a:r>
            <a:endParaRPr kumimoji="0" lang="en-US" sz="5200" b="1" i="0" u="none" strike="noStrike" kern="0" cap="none" spc="0" normalizeH="0" baseline="0" noProof="0" dirty="0" smtClean="0">
              <a:ln>
                <a:noFill/>
              </a:ln>
              <a:solidFill>
                <a:srgbClr val="FFFFFF"/>
              </a:solidFill>
              <a:effectLst/>
              <a:uLnTx/>
              <a:uFillTx/>
              <a:latin typeface="Arial"/>
              <a:ea typeface="Arial"/>
              <a:cs typeface="Arial"/>
              <a:sym typeface="Arial"/>
            </a:endParaRPr>
          </a:p>
          <a:p>
            <a:pPr lvl="0" algn="ctr">
              <a:buClr>
                <a:schemeClr val="dk1"/>
              </a:buClr>
              <a:buSzPts val="5200"/>
            </a:pPr>
            <a:r>
              <a:rPr lang="en-US" sz="3500" b="1" dirty="0" smtClean="0">
                <a:solidFill>
                  <a:srgbClr val="FFFFFF"/>
                </a:solidFill>
              </a:rPr>
              <a:t>Roadmap</a:t>
            </a:r>
            <a:endParaRPr kumimoji="0" lang="en-US" sz="3500" b="0" i="0" u="none" strike="noStrike" kern="0" cap="none" spc="0" normalizeH="0" baseline="0" noProof="0" dirty="0">
              <a:ln>
                <a:noFill/>
              </a:ln>
              <a:solidFill>
                <a:srgbClr val="FFFFFF"/>
              </a:solidFill>
              <a:effectLst/>
              <a:uLnTx/>
              <a:uFillTx/>
              <a:latin typeface="Arial"/>
              <a:ea typeface="Arial"/>
              <a:cs typeface="Arial"/>
              <a:sym typeface="Arial"/>
            </a:endParaRPr>
          </a:p>
        </p:txBody>
      </p:sp>
      <p:pic>
        <p:nvPicPr>
          <p:cNvPr id="2050" name="Picture 2" descr="E:\gb\ML\ML Plan\Roamap\nlp.png"/>
          <p:cNvPicPr>
            <a:picLocks noChangeAspect="1" noChangeArrowheads="1"/>
          </p:cNvPicPr>
          <p:nvPr/>
        </p:nvPicPr>
        <p:blipFill>
          <a:blip r:embed="rId3"/>
          <a:srcRect/>
          <a:stretch>
            <a:fillRect/>
          </a:stretch>
        </p:blipFill>
        <p:spPr bwMode="auto">
          <a:xfrm>
            <a:off x="1951989" y="0"/>
            <a:ext cx="7192012" cy="5143500"/>
          </a:xfrm>
          <a:prstGeom prst="rect">
            <a:avLst/>
          </a:prstGeom>
          <a:noFill/>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122" name="Picture 2" descr="https://aldro61.github.io/microbiome-summer-school-2017/figures/figure.classification.vs.regression.png"/>
          <p:cNvPicPr>
            <a:picLocks noChangeAspect="1" noChangeArrowheads="1"/>
          </p:cNvPicPr>
          <p:nvPr/>
        </p:nvPicPr>
        <p:blipFill>
          <a:blip r:embed="rId3"/>
          <a:srcRect/>
          <a:stretch>
            <a:fillRect/>
          </a:stretch>
        </p:blipFill>
        <p:spPr bwMode="auto">
          <a:xfrm>
            <a:off x="1113906" y="854294"/>
            <a:ext cx="6874625" cy="3378048"/>
          </a:xfrm>
          <a:prstGeom prst="rect">
            <a:avLst/>
          </a:prstGeom>
          <a:noFill/>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19457" name="Picture 1"/>
          <p:cNvPicPr>
            <a:picLocks noChangeAspect="1" noChangeArrowheads="1"/>
          </p:cNvPicPr>
          <p:nvPr/>
        </p:nvPicPr>
        <p:blipFill>
          <a:blip r:embed="rId3"/>
          <a:srcRect/>
          <a:stretch>
            <a:fillRect/>
          </a:stretch>
        </p:blipFill>
        <p:spPr bwMode="auto">
          <a:xfrm>
            <a:off x="-1" y="679721"/>
            <a:ext cx="5249687" cy="3787503"/>
          </a:xfrm>
          <a:prstGeom prst="rect">
            <a:avLst/>
          </a:prstGeom>
          <a:noFill/>
          <a:ln w="9525">
            <a:noFill/>
            <a:miter lim="800000"/>
            <a:headEnd/>
            <a:tailEnd/>
          </a:ln>
          <a:effectLst/>
        </p:spPr>
      </p:pic>
      <p:pic>
        <p:nvPicPr>
          <p:cNvPr id="19459" name="Picture 3"/>
          <p:cNvPicPr>
            <a:picLocks noChangeAspect="1" noChangeArrowheads="1"/>
          </p:cNvPicPr>
          <p:nvPr/>
        </p:nvPicPr>
        <p:blipFill>
          <a:blip r:embed="rId4"/>
          <a:srcRect/>
          <a:stretch>
            <a:fillRect/>
          </a:stretch>
        </p:blipFill>
        <p:spPr bwMode="auto">
          <a:xfrm>
            <a:off x="5562600" y="0"/>
            <a:ext cx="3581400" cy="834880"/>
          </a:xfrm>
          <a:prstGeom prst="rect">
            <a:avLst/>
          </a:prstGeom>
          <a:noFill/>
          <a:ln w="9525">
            <a:noFill/>
            <a:miter lim="800000"/>
            <a:headEnd/>
            <a:tailEnd/>
          </a:ln>
          <a:effectLst/>
        </p:spPr>
      </p:pic>
      <p:pic>
        <p:nvPicPr>
          <p:cNvPr id="19460" name="Picture 4"/>
          <p:cNvPicPr>
            <a:picLocks noChangeAspect="1" noChangeArrowheads="1"/>
          </p:cNvPicPr>
          <p:nvPr/>
        </p:nvPicPr>
        <p:blipFill>
          <a:blip r:embed="rId5"/>
          <a:srcRect/>
          <a:stretch>
            <a:fillRect/>
          </a:stretch>
        </p:blipFill>
        <p:spPr bwMode="auto">
          <a:xfrm>
            <a:off x="5753100" y="1019175"/>
            <a:ext cx="3276600" cy="2933700"/>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pic>
        <p:nvPicPr>
          <p:cNvPr id="37890" name="Picture 2"/>
          <p:cNvPicPr>
            <a:picLocks noChangeAspect="1" noChangeArrowheads="1"/>
          </p:cNvPicPr>
          <p:nvPr/>
        </p:nvPicPr>
        <p:blipFill>
          <a:blip r:embed="rId3"/>
          <a:srcRect/>
          <a:stretch>
            <a:fillRect/>
          </a:stretch>
        </p:blipFill>
        <p:spPr bwMode="auto">
          <a:xfrm>
            <a:off x="0" y="236049"/>
            <a:ext cx="8195094" cy="2412261"/>
          </a:xfrm>
          <a:prstGeom prst="rect">
            <a:avLst/>
          </a:prstGeom>
          <a:noFill/>
          <a:ln w="9525">
            <a:noFill/>
            <a:miter lim="800000"/>
            <a:headEnd/>
            <a:tailEnd/>
          </a:ln>
          <a:effectLst/>
        </p:spPr>
      </p:pic>
      <p:pic>
        <p:nvPicPr>
          <p:cNvPr id="37891" name="Picture 3"/>
          <p:cNvPicPr>
            <a:picLocks noChangeAspect="1" noChangeArrowheads="1"/>
          </p:cNvPicPr>
          <p:nvPr/>
        </p:nvPicPr>
        <p:blipFill>
          <a:blip r:embed="rId4"/>
          <a:srcRect/>
          <a:stretch>
            <a:fillRect/>
          </a:stretch>
        </p:blipFill>
        <p:spPr bwMode="auto">
          <a:xfrm>
            <a:off x="-9525" y="2832510"/>
            <a:ext cx="9167594" cy="2093176"/>
          </a:xfrm>
          <a:prstGeom prst="rect">
            <a:avLst/>
          </a:prstGeom>
          <a:noFill/>
          <a:ln w="9525">
            <a:noFill/>
            <a:miter lim="800000"/>
            <a:headEnd/>
            <a:tailEnd/>
          </a:ln>
          <a:effectLst/>
        </p:spPr>
      </p:pic>
      <p:pic>
        <p:nvPicPr>
          <p:cNvPr id="37892" name="Picture 4"/>
          <p:cNvPicPr>
            <a:picLocks noChangeAspect="1" noChangeArrowheads="1"/>
          </p:cNvPicPr>
          <p:nvPr/>
        </p:nvPicPr>
        <p:blipFill>
          <a:blip r:embed="rId5"/>
          <a:srcRect/>
          <a:stretch>
            <a:fillRect/>
          </a:stretch>
        </p:blipFill>
        <p:spPr bwMode="auto">
          <a:xfrm>
            <a:off x="8162925" y="233364"/>
            <a:ext cx="981076" cy="2411768"/>
          </a:xfrm>
          <a:prstGeom prst="rect">
            <a:avLst/>
          </a:prstGeom>
          <a:noFill/>
          <a:ln w="9525">
            <a:noFill/>
            <a:miter lim="800000"/>
            <a:headEnd/>
            <a:tailEnd/>
          </a:ln>
          <a:effectLst/>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alpha val="85000"/>
          </a:schemeClr>
        </a:solidFill>
        <a:effectLst/>
      </p:bgPr>
    </p:bg>
    <p:spTree>
      <p:nvGrpSpPr>
        <p:cNvPr id="1" name=""/>
        <p:cNvGrpSpPr/>
        <p:nvPr/>
      </p:nvGrpSpPr>
      <p:grpSpPr>
        <a:xfrm>
          <a:off x="0" y="0"/>
          <a:ext cx="0" cy="0"/>
          <a:chOff x="0" y="0"/>
          <a:chExt cx="0" cy="0"/>
        </a:xfrm>
      </p:grpSpPr>
      <p:sp>
        <p:nvSpPr>
          <p:cNvPr id="3" name="Rounded Rectangle 2"/>
          <p:cNvSpPr/>
          <p:nvPr/>
        </p:nvSpPr>
        <p:spPr>
          <a:xfrm>
            <a:off x="215661" y="2208359"/>
            <a:ext cx="1457864" cy="58659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Machine Learning</a:t>
            </a:r>
          </a:p>
          <a:p>
            <a:pPr algn="ctr"/>
            <a:r>
              <a:rPr lang="en-US" sz="1100" dirty="0" smtClean="0"/>
              <a:t>Models</a:t>
            </a:r>
            <a:endParaRPr lang="en-US" sz="1100" dirty="0"/>
          </a:p>
        </p:txBody>
      </p:sp>
      <p:sp>
        <p:nvSpPr>
          <p:cNvPr id="4" name="Rounded Rectangle 3"/>
          <p:cNvSpPr/>
          <p:nvPr/>
        </p:nvSpPr>
        <p:spPr>
          <a:xfrm>
            <a:off x="3468718" y="430242"/>
            <a:ext cx="1164567"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solidFill>
                  <a:schemeClr val="dk1"/>
                </a:solidFill>
              </a:rPr>
              <a:t>Regression</a:t>
            </a:r>
          </a:p>
        </p:txBody>
      </p:sp>
      <p:sp>
        <p:nvSpPr>
          <p:cNvPr id="5" name="TextBox 4"/>
          <p:cNvSpPr txBox="1"/>
          <p:nvPr/>
        </p:nvSpPr>
        <p:spPr>
          <a:xfrm>
            <a:off x="6719977" y="0"/>
            <a:ext cx="1250830" cy="830997"/>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Linear</a:t>
            </a:r>
          </a:p>
          <a:p>
            <a:pPr>
              <a:buClr>
                <a:schemeClr val="bg1"/>
              </a:buClr>
              <a:buFont typeface="Wingdings" pitchFamily="2" charset="2"/>
              <a:buChar char="§"/>
            </a:pPr>
            <a:r>
              <a:rPr lang="en-US" sz="1200" b="1" dirty="0" smtClean="0">
                <a:solidFill>
                  <a:schemeClr val="bg1"/>
                </a:solidFill>
              </a:rPr>
              <a:t>Ridge</a:t>
            </a:r>
          </a:p>
          <a:p>
            <a:pPr>
              <a:buClr>
                <a:schemeClr val="bg1"/>
              </a:buClr>
              <a:buFont typeface="Wingdings" pitchFamily="2" charset="2"/>
              <a:buChar char="§"/>
            </a:pPr>
            <a:r>
              <a:rPr lang="en-US" sz="1200" b="1" dirty="0" smtClean="0">
                <a:solidFill>
                  <a:schemeClr val="bg1"/>
                </a:solidFill>
              </a:rPr>
              <a:t>Lasso</a:t>
            </a:r>
          </a:p>
          <a:p>
            <a:pPr>
              <a:buClr>
                <a:schemeClr val="bg1"/>
              </a:buClr>
              <a:buFont typeface="Wingdings" pitchFamily="2" charset="2"/>
              <a:buChar char="§"/>
            </a:pPr>
            <a:r>
              <a:rPr lang="en-US" sz="1200" b="1" dirty="0" smtClean="0">
                <a:solidFill>
                  <a:schemeClr val="bg1"/>
                </a:solidFill>
              </a:rPr>
              <a:t>Logistic</a:t>
            </a:r>
            <a:endParaRPr lang="en-US" sz="1200" b="1" dirty="0">
              <a:solidFill>
                <a:schemeClr val="bg1"/>
              </a:solidFill>
            </a:endParaRPr>
          </a:p>
        </p:txBody>
      </p:sp>
      <p:sp>
        <p:nvSpPr>
          <p:cNvPr id="32" name="Rounded Rectangle 31"/>
          <p:cNvSpPr/>
          <p:nvPr/>
        </p:nvSpPr>
        <p:spPr>
          <a:xfrm>
            <a:off x="3491722" y="848454"/>
            <a:ext cx="900023"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Bayesian</a:t>
            </a:r>
            <a:endParaRPr lang="en-US" sz="1100" dirty="0" smtClean="0">
              <a:solidFill>
                <a:schemeClr val="dk1"/>
              </a:solidFill>
            </a:endParaRPr>
          </a:p>
        </p:txBody>
      </p:sp>
      <p:sp>
        <p:nvSpPr>
          <p:cNvPr id="33" name="TextBox 32"/>
          <p:cNvSpPr txBox="1"/>
          <p:nvPr/>
        </p:nvSpPr>
        <p:spPr>
          <a:xfrm>
            <a:off x="6725732" y="990422"/>
            <a:ext cx="1250830" cy="276999"/>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Naive Bayes</a:t>
            </a:r>
          </a:p>
        </p:txBody>
      </p:sp>
      <p:sp>
        <p:nvSpPr>
          <p:cNvPr id="42" name="Rounded Rectangle 41"/>
          <p:cNvSpPr/>
          <p:nvPr/>
        </p:nvSpPr>
        <p:spPr>
          <a:xfrm>
            <a:off x="3487951" y="1383120"/>
            <a:ext cx="1955320"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Dimensionality Reduction</a:t>
            </a:r>
            <a:endParaRPr lang="en-US" sz="1100" dirty="0" smtClean="0">
              <a:solidFill>
                <a:schemeClr val="dk1"/>
              </a:solidFill>
            </a:endParaRPr>
          </a:p>
        </p:txBody>
      </p:sp>
      <p:sp>
        <p:nvSpPr>
          <p:cNvPr id="63" name="TextBox 62"/>
          <p:cNvSpPr txBox="1"/>
          <p:nvPr/>
        </p:nvSpPr>
        <p:spPr>
          <a:xfrm>
            <a:off x="6714231" y="1288221"/>
            <a:ext cx="2283120" cy="461665"/>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Principal Component Analysis (PCA)</a:t>
            </a:r>
          </a:p>
        </p:txBody>
      </p:sp>
      <p:sp>
        <p:nvSpPr>
          <p:cNvPr id="75" name="Rounded Rectangle 74"/>
          <p:cNvSpPr/>
          <p:nvPr/>
        </p:nvSpPr>
        <p:spPr>
          <a:xfrm>
            <a:off x="3493699" y="1966838"/>
            <a:ext cx="1311214"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Instance Based</a:t>
            </a:r>
            <a:endParaRPr lang="en-US" sz="1100" dirty="0" smtClean="0">
              <a:solidFill>
                <a:schemeClr val="dk1"/>
              </a:solidFill>
            </a:endParaRPr>
          </a:p>
        </p:txBody>
      </p:sp>
      <p:sp>
        <p:nvSpPr>
          <p:cNvPr id="101" name="Rounded Rectangle 100"/>
          <p:cNvSpPr/>
          <p:nvPr/>
        </p:nvSpPr>
        <p:spPr>
          <a:xfrm>
            <a:off x="3522458" y="2481552"/>
            <a:ext cx="1170316"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Decision Tree</a:t>
            </a:r>
            <a:endParaRPr lang="en-US" sz="1100" dirty="0" smtClean="0">
              <a:solidFill>
                <a:schemeClr val="dk1"/>
              </a:solidFill>
            </a:endParaRPr>
          </a:p>
        </p:txBody>
      </p:sp>
      <p:sp>
        <p:nvSpPr>
          <p:cNvPr id="103" name="TextBox 102"/>
          <p:cNvSpPr txBox="1"/>
          <p:nvPr/>
        </p:nvSpPr>
        <p:spPr>
          <a:xfrm>
            <a:off x="6759161" y="2472903"/>
            <a:ext cx="1403225" cy="276999"/>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Random Forest</a:t>
            </a:r>
          </a:p>
        </p:txBody>
      </p:sp>
      <p:sp>
        <p:nvSpPr>
          <p:cNvPr id="108" name="TextBox 107"/>
          <p:cNvSpPr txBox="1"/>
          <p:nvPr/>
        </p:nvSpPr>
        <p:spPr>
          <a:xfrm>
            <a:off x="6731490" y="1961082"/>
            <a:ext cx="2283120" cy="276999"/>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k-nearest Neighbour (kNN)</a:t>
            </a:r>
          </a:p>
        </p:txBody>
      </p:sp>
      <p:sp>
        <p:nvSpPr>
          <p:cNvPr id="113" name="Rounded Rectangle 112"/>
          <p:cNvSpPr/>
          <p:nvPr/>
        </p:nvSpPr>
        <p:spPr>
          <a:xfrm>
            <a:off x="3528212" y="2927259"/>
            <a:ext cx="966157"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Clustering</a:t>
            </a:r>
            <a:endParaRPr lang="en-US" sz="1100" dirty="0" smtClean="0">
              <a:solidFill>
                <a:schemeClr val="dk1"/>
              </a:solidFill>
            </a:endParaRPr>
          </a:p>
        </p:txBody>
      </p:sp>
      <p:sp>
        <p:nvSpPr>
          <p:cNvPr id="115" name="TextBox 114"/>
          <p:cNvSpPr txBox="1"/>
          <p:nvPr/>
        </p:nvSpPr>
        <p:spPr>
          <a:xfrm>
            <a:off x="6737240" y="3080899"/>
            <a:ext cx="1958191" cy="461665"/>
          </a:xfrm>
          <a:prstGeom prst="rect">
            <a:avLst/>
          </a:prstGeom>
          <a:noFill/>
        </p:spPr>
        <p:txBody>
          <a:bodyPr wrap="square" rtlCol="0">
            <a:spAutoFit/>
          </a:bodyPr>
          <a:lstStyle/>
          <a:p>
            <a:pPr>
              <a:buClr>
                <a:schemeClr val="bg1"/>
              </a:buClr>
              <a:buFont typeface="Wingdings" pitchFamily="2" charset="2"/>
              <a:buChar char="§"/>
            </a:pPr>
            <a:r>
              <a:rPr lang="en-US" sz="1200" b="1" dirty="0" smtClean="0">
                <a:solidFill>
                  <a:schemeClr val="bg1"/>
                </a:solidFill>
              </a:rPr>
              <a:t>Hierarchical Clustering</a:t>
            </a:r>
          </a:p>
          <a:p>
            <a:pPr>
              <a:buClr>
                <a:schemeClr val="bg1"/>
              </a:buClr>
              <a:buFont typeface="Wingdings" pitchFamily="2" charset="2"/>
              <a:buChar char="§"/>
            </a:pPr>
            <a:r>
              <a:rPr lang="en-US" sz="1200" b="1" dirty="0" smtClean="0">
                <a:solidFill>
                  <a:schemeClr val="bg1"/>
                </a:solidFill>
              </a:rPr>
              <a:t>k-Means</a:t>
            </a:r>
          </a:p>
        </p:txBody>
      </p:sp>
      <p:sp>
        <p:nvSpPr>
          <p:cNvPr id="132" name="Rounded Rectangle 131"/>
          <p:cNvSpPr/>
          <p:nvPr/>
        </p:nvSpPr>
        <p:spPr>
          <a:xfrm>
            <a:off x="3533962" y="4071697"/>
            <a:ext cx="1460731" cy="267419"/>
          </a:xfrm>
          <a:prstGeom prst="roundRect">
            <a:avLst>
              <a:gd name="adj" fmla="val 50000"/>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t>Neural Networks</a:t>
            </a:r>
            <a:endParaRPr lang="en-US" sz="1100" dirty="0" smtClean="0">
              <a:solidFill>
                <a:schemeClr val="dk1"/>
              </a:solidFill>
            </a:endParaRPr>
          </a:p>
        </p:txBody>
      </p:sp>
      <p:cxnSp>
        <p:nvCxnSpPr>
          <p:cNvPr id="34" name="Shape 33"/>
          <p:cNvCxnSpPr>
            <a:stCxn id="3" idx="0"/>
            <a:endCxn id="4" idx="1"/>
          </p:cNvCxnSpPr>
          <p:nvPr/>
        </p:nvCxnSpPr>
        <p:spPr>
          <a:xfrm rot="5400000" flipH="1" flipV="1">
            <a:off x="1384452" y="124094"/>
            <a:ext cx="1644407" cy="2524125"/>
          </a:xfrm>
          <a:prstGeom prst="bentConnector2">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35" name="Shape 34"/>
          <p:cNvCxnSpPr>
            <a:stCxn id="3" idx="0"/>
            <a:endCxn id="32" idx="1"/>
          </p:cNvCxnSpPr>
          <p:nvPr/>
        </p:nvCxnSpPr>
        <p:spPr>
          <a:xfrm rot="5400000" flipH="1" flipV="1">
            <a:off x="1605060" y="321698"/>
            <a:ext cx="1226195" cy="2547129"/>
          </a:xfrm>
          <a:prstGeom prst="bentConnector2">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38" name="Shape 37"/>
          <p:cNvCxnSpPr>
            <a:stCxn id="3" idx="3"/>
            <a:endCxn id="42" idx="1"/>
          </p:cNvCxnSpPr>
          <p:nvPr/>
        </p:nvCxnSpPr>
        <p:spPr>
          <a:xfrm flipV="1">
            <a:off x="1673525" y="1516830"/>
            <a:ext cx="1814426" cy="984827"/>
          </a:xfrm>
          <a:prstGeom prst="bentConnector3">
            <a:avLst>
              <a:gd name="adj1" fmla="val 33201"/>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44" name="Shape 37"/>
          <p:cNvCxnSpPr>
            <a:stCxn id="3" idx="3"/>
            <a:endCxn id="75" idx="1"/>
          </p:cNvCxnSpPr>
          <p:nvPr/>
        </p:nvCxnSpPr>
        <p:spPr>
          <a:xfrm flipV="1">
            <a:off x="1673525" y="2100548"/>
            <a:ext cx="1820174" cy="401109"/>
          </a:xfrm>
          <a:prstGeom prst="bentConnector3">
            <a:avLst>
              <a:gd name="adj1" fmla="val 50000"/>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49" name="Shape 37"/>
          <p:cNvCxnSpPr>
            <a:stCxn id="3" idx="3"/>
            <a:endCxn id="101" idx="1"/>
          </p:cNvCxnSpPr>
          <p:nvPr/>
        </p:nvCxnSpPr>
        <p:spPr>
          <a:xfrm>
            <a:off x="1673525" y="2501657"/>
            <a:ext cx="1848933" cy="113605"/>
          </a:xfrm>
          <a:prstGeom prst="bentConnector3">
            <a:avLst>
              <a:gd name="adj1" fmla="val 9302"/>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52" name="Shape 37"/>
          <p:cNvCxnSpPr>
            <a:stCxn id="3" idx="2"/>
            <a:endCxn id="113" idx="1"/>
          </p:cNvCxnSpPr>
          <p:nvPr/>
        </p:nvCxnSpPr>
        <p:spPr>
          <a:xfrm rot="16200000" flipH="1">
            <a:off x="2103395" y="1636152"/>
            <a:ext cx="266014" cy="2583619"/>
          </a:xfrm>
          <a:prstGeom prst="bentConnector2">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55" name="Shape 37"/>
          <p:cNvCxnSpPr>
            <a:stCxn id="3" idx="2"/>
            <a:endCxn id="132" idx="1"/>
          </p:cNvCxnSpPr>
          <p:nvPr/>
        </p:nvCxnSpPr>
        <p:spPr>
          <a:xfrm rot="16200000" flipH="1">
            <a:off x="1534051" y="2205496"/>
            <a:ext cx="1410452" cy="2589369"/>
          </a:xfrm>
          <a:prstGeom prst="bentConnector2">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58" name="Shape 57"/>
          <p:cNvCxnSpPr>
            <a:stCxn id="4" idx="3"/>
            <a:endCxn id="5" idx="1"/>
          </p:cNvCxnSpPr>
          <p:nvPr/>
        </p:nvCxnSpPr>
        <p:spPr>
          <a:xfrm flipV="1">
            <a:off x="4633285" y="415499"/>
            <a:ext cx="2086692" cy="148453"/>
          </a:xfrm>
          <a:prstGeom prst="bentConnector3">
            <a:avLst>
              <a:gd name="adj1" fmla="val 50000"/>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62" name="Shape 57"/>
          <p:cNvCxnSpPr>
            <a:stCxn id="32" idx="3"/>
            <a:endCxn id="33" idx="1"/>
          </p:cNvCxnSpPr>
          <p:nvPr/>
        </p:nvCxnSpPr>
        <p:spPr>
          <a:xfrm>
            <a:off x="4391745" y="982164"/>
            <a:ext cx="2333987" cy="146758"/>
          </a:xfrm>
          <a:prstGeom prst="bentConnector3">
            <a:avLst>
              <a:gd name="adj1" fmla="val 50000"/>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66" name="Shape 57"/>
          <p:cNvCxnSpPr>
            <a:stCxn id="42" idx="3"/>
            <a:endCxn id="63" idx="1"/>
          </p:cNvCxnSpPr>
          <p:nvPr/>
        </p:nvCxnSpPr>
        <p:spPr>
          <a:xfrm>
            <a:off x="5443271" y="1516830"/>
            <a:ext cx="1270960" cy="2224"/>
          </a:xfrm>
          <a:prstGeom prst="bentConnector3">
            <a:avLst>
              <a:gd name="adj1" fmla="val 50000"/>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69" name="Shape 37"/>
          <p:cNvCxnSpPr>
            <a:stCxn id="75" idx="3"/>
            <a:endCxn id="108" idx="1"/>
          </p:cNvCxnSpPr>
          <p:nvPr/>
        </p:nvCxnSpPr>
        <p:spPr>
          <a:xfrm flipV="1">
            <a:off x="4804913" y="2099582"/>
            <a:ext cx="1926577" cy="966"/>
          </a:xfrm>
          <a:prstGeom prst="bentConnector3">
            <a:avLst>
              <a:gd name="adj1" fmla="val 50000"/>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72" name="Shape 37"/>
          <p:cNvCxnSpPr>
            <a:stCxn id="101" idx="3"/>
            <a:endCxn id="103" idx="1"/>
          </p:cNvCxnSpPr>
          <p:nvPr/>
        </p:nvCxnSpPr>
        <p:spPr>
          <a:xfrm flipV="1">
            <a:off x="4692774" y="2611403"/>
            <a:ext cx="2066387" cy="3859"/>
          </a:xfrm>
          <a:prstGeom prst="bentConnector3">
            <a:avLst>
              <a:gd name="adj1" fmla="val 50000"/>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cxnSp>
        <p:nvCxnSpPr>
          <p:cNvPr id="77" name="Shape 37"/>
          <p:cNvCxnSpPr>
            <a:stCxn id="113" idx="3"/>
            <a:endCxn id="115" idx="1"/>
          </p:cNvCxnSpPr>
          <p:nvPr/>
        </p:nvCxnSpPr>
        <p:spPr>
          <a:xfrm>
            <a:off x="4494369" y="3060969"/>
            <a:ext cx="2242871" cy="250763"/>
          </a:xfrm>
          <a:prstGeom prst="bentConnector3">
            <a:avLst>
              <a:gd name="adj1" fmla="val 50000"/>
            </a:avLst>
          </a:prstGeom>
          <a:ln w="57150">
            <a:headEnd type="none" w="med" len="med"/>
            <a:tailEnd type="triangle" w="med" len="med"/>
          </a:ln>
        </p:spPr>
        <p:style>
          <a:lnRef idx="2">
            <a:schemeClr val="accent4"/>
          </a:lnRef>
          <a:fillRef idx="0">
            <a:schemeClr val="accent4"/>
          </a:fillRef>
          <a:effectRef idx="1">
            <a:schemeClr val="accent4"/>
          </a:effectRef>
          <a:fontRef idx="minor">
            <a:schemeClr val="tx1"/>
          </a:fontRef>
        </p:style>
      </p:cxnSp>
      <p:sp>
        <p:nvSpPr>
          <p:cNvPr id="30" name="Up Arrow Callout 29"/>
          <p:cNvSpPr/>
          <p:nvPr/>
        </p:nvSpPr>
        <p:spPr>
          <a:xfrm>
            <a:off x="6791325" y="3571876"/>
            <a:ext cx="2038350" cy="438150"/>
          </a:xfrm>
          <a:prstGeom prst="upArrowCallout">
            <a:avLst>
              <a:gd name="adj1" fmla="val 77174"/>
              <a:gd name="adj2" fmla="val 77174"/>
              <a:gd name="adj3" fmla="val 25000"/>
              <a:gd name="adj4" fmla="val 64977"/>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sz="1100" dirty="0" smtClean="0">
                <a:solidFill>
                  <a:schemeClr val="dk1"/>
                </a:solidFill>
              </a:rPr>
              <a:t>Algorithms</a:t>
            </a:r>
          </a:p>
        </p:txBody>
      </p: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10.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11.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12.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13.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14.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15.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16.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17.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18.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19.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0.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1.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2.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3.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4.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5.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6.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7.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8.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9.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3.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30.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31.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32.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33.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34.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35.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36.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37.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38.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39.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4.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40.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41.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42.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43.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44.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45.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46.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47.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48.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49.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5.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6.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7.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8.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9.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docProps/app.xml><?xml version="1.0" encoding="utf-8"?>
<Properties xmlns="http://schemas.openxmlformats.org/officeDocument/2006/extended-properties" xmlns:vt="http://schemas.openxmlformats.org/officeDocument/2006/docPropsVTypes">
  <Template/>
  <TotalTime>789</TotalTime>
  <Words>337</Words>
  <PresentationFormat>On-screen Show (16:9)</PresentationFormat>
  <Paragraphs>88</Paragraphs>
  <Slides>56</Slides>
  <Notes>0</Notes>
  <HiddenSlides>0</HiddenSlides>
  <MMClips>0</MMClips>
  <ScaleCrop>false</ScaleCrop>
  <HeadingPairs>
    <vt:vector size="4" baseType="variant">
      <vt:variant>
        <vt:lpstr>Theme</vt:lpstr>
      </vt:variant>
      <vt:variant>
        <vt:i4>1</vt:i4>
      </vt:variant>
      <vt:variant>
        <vt:lpstr>Slide Titles</vt:lpstr>
      </vt:variant>
      <vt:variant>
        <vt:i4>56</vt:i4>
      </vt:variant>
    </vt:vector>
  </HeadingPairs>
  <TitlesOfParts>
    <vt:vector size="57" baseType="lpstr">
      <vt:lpstr>Simple Light</vt:lpstr>
      <vt:lpstr>Supervised Learning</vt:lpstr>
      <vt:lpstr>Slide 2</vt:lpstr>
      <vt:lpstr>Slide 3</vt:lpstr>
      <vt:lpstr>Slide 4</vt:lpstr>
      <vt:lpstr>Slide 5</vt:lpstr>
      <vt:lpstr>Slide 6</vt:lpstr>
      <vt:lpstr>Slide 7</vt:lpstr>
      <vt:lpstr>Slide 8</vt:lpstr>
      <vt:lpstr>Slide 9</vt:lpstr>
      <vt:lpstr>Slide 10</vt:lpstr>
      <vt:lpstr>Slide 11</vt:lpstr>
      <vt:lpstr>Linear Regression</vt:lpstr>
      <vt:lpstr>Linear Regression</vt:lpstr>
      <vt:lpstr>ordinary least squares (OLS)</vt:lpstr>
      <vt:lpstr>Slide 15</vt:lpstr>
      <vt:lpstr>Slide 16</vt:lpstr>
      <vt:lpstr>Slide 17</vt:lpstr>
      <vt:lpstr>Linear Regression</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cp:lastModifiedBy>Ganga Babu.M</cp:lastModifiedBy>
  <cp:revision>121</cp:revision>
  <dcterms:modified xsi:type="dcterms:W3CDTF">2021-10-04T09:53:31Z</dcterms:modified>
</cp:coreProperties>
</file>